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Antonio"/>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0" roundtripDataSignature="AMtx7mhZ2/YjYY0RjWCqTY7AeqonpiVx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ntoni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ntonio-bold.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4cbe7d6d25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4cbe7d6d25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24cbe7d6d25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6e484e1b2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Focus in our systems map on displacement: in addition to conflict more broadly, also driven by communal conflict, armed group recruitment and control over resources</a:t>
            </a:r>
            <a:endParaRPr/>
          </a:p>
        </p:txBody>
      </p:sp>
      <p:sp>
        <p:nvSpPr>
          <p:cNvPr id="162" name="Google Shape;162;g226e484e1b2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6e484e1b2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Focus in our systems map on displacement: in addition to conflict more broadly, also driven by communal conflict, armed group recruitment and control over resources</a:t>
            </a:r>
            <a:endParaRPr/>
          </a:p>
        </p:txBody>
      </p:sp>
      <p:sp>
        <p:nvSpPr>
          <p:cNvPr id="168" name="Google Shape;168;g226e484e1b2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b03a5ba511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Connected</a:t>
            </a:r>
            <a:endParaRPr/>
          </a:p>
          <a:p>
            <a:pPr indent="0" lvl="0" marL="0" rtl="0" algn="l">
              <a:lnSpc>
                <a:spcPct val="115000"/>
              </a:lnSpc>
              <a:spcBef>
                <a:spcPts val="0"/>
              </a:spcBef>
              <a:spcAft>
                <a:spcPts val="0"/>
              </a:spcAft>
              <a:buClr>
                <a:schemeClr val="dk1"/>
              </a:buClr>
              <a:buSzPts val="1100"/>
              <a:buFont typeface="Arial"/>
              <a:buNone/>
            </a:pPr>
            <a:r>
              <a:rPr lang="en-US"/>
              <a:t>Coping strategies are connected to food system impacts. Often the coping strategy used to deal with conflict navigates people into behavior that reduces local food production, availability and access. Using alternative markets, manual processing, local storage, changing crops, switching to bush products, selling food production assets, directly selling goods, and limiting purchases to local merchants are compensations that ultimately reduce the quantity of food in the system.</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Connected</a:t>
            </a:r>
            <a:endParaRPr/>
          </a:p>
          <a:p>
            <a:pPr indent="0" lvl="0" marL="0" rtl="0" algn="l">
              <a:lnSpc>
                <a:spcPct val="115000"/>
              </a:lnSpc>
              <a:spcBef>
                <a:spcPts val="0"/>
              </a:spcBef>
              <a:spcAft>
                <a:spcPts val="0"/>
              </a:spcAft>
              <a:buClr>
                <a:schemeClr val="dk1"/>
              </a:buClr>
              <a:buSzPts val="1100"/>
              <a:buFont typeface="Arial"/>
              <a:buNone/>
            </a:pPr>
            <a:r>
              <a:rPr lang="en-US"/>
              <a:t>Imports and inflation must be connected to the larger local food system map and food security issues. Various imports can help or harm the food security and the relationships can be complex. Specific inputs such as seeds or fuel are critical to local food production and disruptions or increasing prices due to conflict or external factors strain the local food system. Food imports can be an important contribution for specific products to supplement local food production but their form, function and relative cost can be harmful. If they are of low quality calories such as processed carbohydrates, they can change diets and disincentivize local nutritious food. Additionally, if they are relatively lower priced and replace local foods directly they also disincentivize local food systems. Often they may be both lower priced and of lower nutritional quality. And finally, inflation may have a larger impact on food system inputs than the price of food imports to further tip the balance against local food production.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Connected</a:t>
            </a:r>
            <a:endParaRPr/>
          </a:p>
          <a:p>
            <a:pPr indent="0" lvl="0" marL="0" rtl="0" algn="l">
              <a:lnSpc>
                <a:spcPct val="115000"/>
              </a:lnSpc>
              <a:spcBef>
                <a:spcPts val="0"/>
              </a:spcBef>
              <a:spcAft>
                <a:spcPts val="0"/>
              </a:spcAft>
              <a:buClr>
                <a:schemeClr val="dk1"/>
              </a:buClr>
              <a:buSzPts val="1100"/>
              <a:buFont typeface="Arial"/>
              <a:buNone/>
            </a:pPr>
            <a:r>
              <a:rPr lang="en-US"/>
              <a:t>Host and IDP communities</a:t>
            </a:r>
            <a:endParaRPr/>
          </a:p>
          <a:p>
            <a:pPr indent="0" lvl="0" marL="0" rtl="0" algn="l">
              <a:lnSpc>
                <a:spcPct val="115000"/>
              </a:lnSpc>
              <a:spcBef>
                <a:spcPts val="0"/>
              </a:spcBef>
              <a:spcAft>
                <a:spcPts val="0"/>
              </a:spcAft>
              <a:buClr>
                <a:schemeClr val="dk1"/>
              </a:buClr>
              <a:buSzPts val="1100"/>
              <a:buFont typeface="Arial"/>
              <a:buNone/>
            </a:pPr>
            <a:r>
              <a:rPr lang="en-US"/>
              <a:t>As other humanitarian crisis research shows, host communities and IDPs, often have the same needs in the setting of crisis and food security in conflict reflects the same, with similar  pressures bearing down on both populations aside from housing. But the surveys may point out that they experience or perceive differential immediate impacts on the food system perhaps as conflict in food production activities and locations cause displacement to urban areas that may not perceive the same initial impact or find processing and trade more greatly impacted.</a:t>
            </a:r>
            <a:endParaRPr/>
          </a:p>
        </p:txBody>
      </p:sp>
      <p:sp>
        <p:nvSpPr>
          <p:cNvPr id="174" name="Google Shape;174;g1b03a5ba51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4cbe7d6d25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Connected</a:t>
            </a:r>
            <a:endParaRPr/>
          </a:p>
          <a:p>
            <a:pPr indent="0" lvl="0" marL="0" rtl="0" algn="l">
              <a:lnSpc>
                <a:spcPct val="115000"/>
              </a:lnSpc>
              <a:spcBef>
                <a:spcPts val="0"/>
              </a:spcBef>
              <a:spcAft>
                <a:spcPts val="0"/>
              </a:spcAft>
              <a:buClr>
                <a:schemeClr val="dk1"/>
              </a:buClr>
              <a:buSzPts val="1100"/>
              <a:buFont typeface="Arial"/>
              <a:buNone/>
            </a:pPr>
            <a:r>
              <a:rPr lang="en-US"/>
              <a:t>Imports and inflation must be connected to the larger local food system map and food security issues. Various imports can help or harm the food security and the relationships can be complex. Specific inputs such as seeds or fuel are critical to local food production and disruptions or increasing prices due to conflict or external factors strain the local food system. Food imports can be an important contribution for specific products to supplement local food production but their form, function and relative cost can be harmful. If they are of low quality calories such as processed carbohydrates, they can change diets and disincentivize local nutritious food. Additionally, if they are relatively lower priced and replace local foods directly they also disincentivize local food systems. Often they may be both lower priced and of lower nutritional quality. And finally, inflation may have a larger impact on food system inputs than the price of food imports to further tip the balance against local food production.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81" name="Google Shape;181;g24cbe7d6d25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8044592f11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Cumulative taxation and mobility:</a:t>
            </a:r>
            <a:endParaRPr/>
          </a:p>
          <a:p>
            <a:pPr indent="0" lvl="0" marL="0" rtl="0" algn="l">
              <a:lnSpc>
                <a:spcPct val="115000"/>
              </a:lnSpc>
              <a:spcBef>
                <a:spcPts val="0"/>
              </a:spcBef>
              <a:spcAft>
                <a:spcPts val="0"/>
              </a:spcAft>
              <a:buClr>
                <a:schemeClr val="dk1"/>
              </a:buClr>
              <a:buSzPts val="1100"/>
              <a:buFont typeface="Arial"/>
              <a:buNone/>
            </a:pPr>
            <a:r>
              <a:rPr lang="en-US"/>
              <a:t>Armed groups tax production, roadblocks and trade at markets. This burden combined with taxes from the government make food system activities prohibitively expensive or significantly diminish returns. Inputs into the food system, such as seeds, oil and fuel transports from Mogadishu are also illegally taxed by armed groups raising the cost of food production and processing.</a:t>
            </a:r>
            <a:endParaRPr/>
          </a:p>
          <a:p>
            <a:pPr indent="0" lvl="0" marL="0" rtl="0" algn="l">
              <a:lnSpc>
                <a:spcPct val="115000"/>
              </a:lnSpc>
              <a:spcBef>
                <a:spcPts val="0"/>
              </a:spcBef>
              <a:spcAft>
                <a:spcPts val="0"/>
              </a:spcAft>
              <a:buClr>
                <a:schemeClr val="dk1"/>
              </a:buClr>
              <a:buSzPts val="1100"/>
              <a:buFont typeface="Arial"/>
              <a:buNone/>
            </a:pPr>
            <a:r>
              <a:rPr lang="en-US"/>
              <a:t>Conflict related impacts on mobility are widespread but in combination have a devastating impact that, similar to taxes, reduces the flow of necessary inputs into the food system, hampers food trade, and compromises access to food.</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Cumulative Gendered impacts</a:t>
            </a:r>
            <a:endParaRPr/>
          </a:p>
          <a:p>
            <a:pPr indent="0" lvl="0" marL="0" rtl="0" algn="l">
              <a:lnSpc>
                <a:spcPct val="115000"/>
              </a:lnSpc>
              <a:spcBef>
                <a:spcPts val="0"/>
              </a:spcBef>
              <a:spcAft>
                <a:spcPts val="0"/>
              </a:spcAft>
              <a:buClr>
                <a:schemeClr val="dk1"/>
              </a:buClr>
              <a:buSzPts val="1100"/>
              <a:buFont typeface="Arial"/>
              <a:buNone/>
            </a:pPr>
            <a:r>
              <a:rPr lang="en-US"/>
              <a:t>The pervasive impacts of conflict in the food system can be illustrated by their Gendered effects. Throughout the system there are specific impacts that disproportionately bear down on women and girls on top of the general impacts that affect everyone from manually processing food, wives of producers directly selling goods or using motorbikes to transport food in Haiti, venturing to alternative markets to purchase food for the family, and engaging in informal labor outside the home to supplement income. Many of these activities  also expose them to gender-based violence. These are more pronounced in haiti given women’s critical role in the food system as Madam Saras.</a:t>
            </a:r>
            <a:endParaRPr/>
          </a:p>
          <a:p>
            <a:pPr indent="0" lvl="0" marL="0" rtl="0" algn="l">
              <a:lnSpc>
                <a:spcPct val="100000"/>
              </a:lnSpc>
              <a:spcBef>
                <a:spcPts val="0"/>
              </a:spcBef>
              <a:spcAft>
                <a:spcPts val="0"/>
              </a:spcAft>
              <a:buSzPts val="1400"/>
              <a:buNone/>
            </a:pPr>
            <a:r>
              <a:t/>
            </a:r>
            <a:endParaRPr/>
          </a:p>
        </p:txBody>
      </p:sp>
      <p:sp>
        <p:nvSpPr>
          <p:cNvPr id="188" name="Google Shape;188;g18044592f11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8044592f11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Coping strategies are connected to food system impacts. Often the coping strategy used to deal with conflict navigates people into behavior that reduces local food production, availability and access. Using alternative markets, manual processing, local storage, changing crops, switching to bush products, selling food production assets, directly selling goods, and limiting purchases to local merchants are compensations that ultimately reduce the quantity of food in the system.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a:t>Compounding</a:t>
            </a:r>
            <a:endParaRPr/>
          </a:p>
          <a:p>
            <a:pPr indent="0" lvl="0" marL="0" rtl="0" algn="l">
              <a:lnSpc>
                <a:spcPct val="115000"/>
              </a:lnSpc>
              <a:spcBef>
                <a:spcPts val="0"/>
              </a:spcBef>
              <a:spcAft>
                <a:spcPts val="0"/>
              </a:spcAft>
              <a:buSzPts val="1100"/>
              <a:buNone/>
            </a:pPr>
            <a:r>
              <a:rPr lang="en-US"/>
              <a:t>In addition to the cyclical relationship between conflict and food security as drivers of one another, food and livelihood systems are transformed by conflict into maladaptive states that undermine endogenous food systems and food security. Maladaptive cascades initiated by conflict lead to pathways that dimmish, degrade or disable local food systems. Displacement causes lost labor throughout food system related jobs from production to processing to transport and trade. Because of roadblocks, taxation and limited mobility, diminished trade and exchange within the system reduces flows of capital and intercommunal trade necessary for food system functioning. This lack of financing along with increasing risks to engaging in food related livelihoods, reduced returns and higher costs for agricultural and food system inputs such as seeds, fuel, fertilizer and necessary maintenance also dimmish re-investment in the food system. Other may sell food system assets such as livestock and equipment harming future food availability. In some cases, food system related livelihoods are abandoned altogether, and people transition away from food system related business and livelihoods into non-food-system related livelihoods. All these combined also drive the up the cost of local food compared to less nutritious imported food, disincentivizing local food production and changing diets toward imported foods.</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US"/>
              <a:t>Compounding</a:t>
            </a:r>
            <a:endParaRPr/>
          </a:p>
          <a:p>
            <a:pPr indent="0" lvl="0" marL="0" rtl="0" algn="l">
              <a:lnSpc>
                <a:spcPct val="115000"/>
              </a:lnSpc>
              <a:spcBef>
                <a:spcPts val="0"/>
              </a:spcBef>
              <a:spcAft>
                <a:spcPts val="0"/>
              </a:spcAft>
              <a:buClr>
                <a:schemeClr val="dk1"/>
              </a:buClr>
              <a:buSzPts val="1100"/>
              <a:buFont typeface="Arial"/>
              <a:buNone/>
            </a:pPr>
            <a:r>
              <a:rPr lang="en-US"/>
              <a:t>While conflict widely intersects the food system, supports fail to systematically address these impacts and cannot realize lasting benefits. Their absence compounds the initial consequences of conflict and allows the crippling of endogenous food systems. Aid can in some cases do harm as it can be more often urban based, incentivizing displacement. Food aid can often supplant local demand when import based. Cash transfers that are targeted only for consumption rather than food system related business and inputs to the food system do not allow the system to counter maladaptation. Failure at the state security level is mirrored in the public apparatuses that should provide some of this support in ministries and infrastructure or safety net programs. But other failures at the private level and lack of aid in financing for food system related businesses also compound this problem.</a:t>
            </a:r>
            <a:endParaRPr/>
          </a:p>
          <a:p>
            <a:pPr indent="0" lvl="0" marL="0" rtl="0" algn="l">
              <a:lnSpc>
                <a:spcPct val="115000"/>
              </a:lnSpc>
              <a:spcBef>
                <a:spcPts val="0"/>
              </a:spcBef>
              <a:spcAft>
                <a:spcPts val="0"/>
              </a:spcAft>
              <a:buClr>
                <a:schemeClr val="dk1"/>
              </a:buClr>
              <a:buSzPts val="1100"/>
              <a:buFont typeface="Arial"/>
              <a:buNone/>
            </a:pPr>
            <a:r>
              <a:t/>
            </a:r>
            <a:endParaRPr sz="1500"/>
          </a:p>
          <a:p>
            <a:pPr indent="0" lvl="0" marL="0" rtl="0" algn="l">
              <a:lnSpc>
                <a:spcPct val="115000"/>
              </a:lnSpc>
              <a:spcBef>
                <a:spcPts val="0"/>
              </a:spcBef>
              <a:spcAft>
                <a:spcPts val="0"/>
              </a:spcAft>
              <a:buClr>
                <a:schemeClr val="dk1"/>
              </a:buClr>
              <a:buSzPts val="1100"/>
              <a:buFont typeface="Arial"/>
              <a:buNone/>
            </a:pPr>
            <a:r>
              <a:rPr lang="en-US" sz="1500"/>
              <a:t>Health of women and girls</a:t>
            </a:r>
            <a:endParaRPr sz="1500"/>
          </a:p>
          <a:p>
            <a:pPr indent="0" lvl="0" marL="0" rtl="0" algn="l">
              <a:lnSpc>
                <a:spcPct val="115000"/>
              </a:lnSpc>
              <a:spcBef>
                <a:spcPts val="0"/>
              </a:spcBef>
              <a:spcAft>
                <a:spcPts val="0"/>
              </a:spcAft>
              <a:buClr>
                <a:schemeClr val="dk1"/>
              </a:buClr>
              <a:buSzPts val="1100"/>
              <a:buFont typeface="Arial"/>
              <a:buNone/>
            </a:pPr>
            <a:r>
              <a:rPr lang="en-US" sz="1050">
                <a:latin typeface="Arial"/>
                <a:ea typeface="Arial"/>
                <a:cs typeface="Arial"/>
                <a:sym typeface="Arial"/>
              </a:rPr>
              <a:t>The direct impacts of conflict on the food system have significant and substantial indirect and multiplicative effects on health outcomes. Access to quality foods at necessary quantities is becoming increasingly rare in many parts of Haiti. As a result, rates of malnutrition and undernutrition are rising, particularly among children. As many livelihoods are tied to the food system, the damaging impacts on livelihoods documented throughout this study, lead to significantly reduced income, which is critical for accessing adequate shelter and basic needs as well as self-care, making it difficult to maintain health and wellbeing. Coping strategies employed in response to livelihood disruptions are also often specific to health, from skipping meals to forgoing medication and even basic hygiene. </a:t>
            </a:r>
            <a:endParaRPr sz="10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1050">
                <a:latin typeface="Arial"/>
                <a:ea typeface="Arial"/>
                <a:cs typeface="Arial"/>
                <a:sym typeface="Arial"/>
              </a:rPr>
              <a:t>Compounding this, the Haitian health care system is struggling to cope with the ongoing violent conflict. Disruptions to everyday life in Haiti, as described through this report, have significant and severe implications on the functioning of the healthcare system from lack of supplies, capacity and maintenance, and the ability of community members to seek and receive health care. This is particularly challenging in the context of limited mobility and inability to access health care centers for care. In combination with food system and livelihood disruptions, mounting health problems go unaddressed multiplying morbidity and mortality from a wide array of causes. </a:t>
            </a:r>
            <a:endParaRPr sz="10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1050">
                <a:latin typeface="Arial"/>
                <a:ea typeface="Arial"/>
                <a:cs typeface="Arial"/>
                <a:sym typeface="Arial"/>
              </a:rPr>
              <a:t>The disruptions in the food, livelihood and health systems are felt by all but bear down particularly for women and girls. Given the acute vulnerabilities they face, described earlier in this report, many of the common health impacts are more widely or severely felt by women and girls. Specifically, the increased conflict-related SGBV, reduced mobility and gendered impacts gravely affect the health of women and girls.</a:t>
            </a:r>
            <a:endParaRPr sz="10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96" name="Google Shape;196;g18044592f11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8044592f11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18044592f11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18044592f11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ad6e05a413_1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1ad6e05a413_1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b5b9aa7365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g1b5b9aa7365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b5b9aa7365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1b5b9aa7365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8044592f11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18044592f11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4cbe7d6d25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24cbe7d6d25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8044592f11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18044592f11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8044592f11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18044592f11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8044592f11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18044592f11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ad6e05a413_1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Focus in our systems map on displacement: in addition to conflict more broadly, also driven by communal conflict, armed group recruitment and control over resources</a:t>
            </a:r>
            <a:endParaRPr/>
          </a:p>
        </p:txBody>
      </p:sp>
      <p:sp>
        <p:nvSpPr>
          <p:cNvPr id="149" name="Google Shape;149;g1ad6e05a413_1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727A"/>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1795960" y="350202"/>
            <a:ext cx="13740300" cy="5726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800"/>
              <a:buFont typeface="Arial"/>
              <a:buNone/>
            </a:pPr>
            <a:r>
              <a:rPr b="1" i="0" lang="en-US" sz="13800" u="none" cap="none" strike="noStrike">
                <a:solidFill>
                  <a:srgbClr val="FFFFFF"/>
                </a:solidFill>
                <a:latin typeface="Antonio"/>
                <a:ea typeface="Antonio"/>
                <a:cs typeface="Antonio"/>
                <a:sym typeface="Antonio"/>
              </a:rPr>
              <a:t>CONFLICT’S IMPACTS ON FOOD SYSTEMS: </a:t>
            </a:r>
            <a:endParaRPr b="1" i="0" sz="13800" u="none" cap="none" strike="noStrike">
              <a:solidFill>
                <a:srgbClr val="FFFFFF"/>
              </a:solidFill>
              <a:latin typeface="Antonio"/>
              <a:ea typeface="Antonio"/>
              <a:cs typeface="Antonio"/>
              <a:sym typeface="Antonio"/>
            </a:endParaRPr>
          </a:p>
          <a:p>
            <a:pPr indent="0" lvl="0" marL="0" marR="0" rtl="0" algn="l">
              <a:lnSpc>
                <a:spcPct val="100000"/>
              </a:lnSpc>
              <a:spcBef>
                <a:spcPts val="0"/>
              </a:spcBef>
              <a:spcAft>
                <a:spcPts val="0"/>
              </a:spcAft>
              <a:buClr>
                <a:srgbClr val="000000"/>
              </a:buClr>
              <a:buSzPts val="9600"/>
              <a:buFont typeface="Arial"/>
              <a:buNone/>
            </a:pPr>
            <a:r>
              <a:rPr b="1" i="0" lang="en-US" sz="9600" u="none" cap="none" strike="noStrike">
                <a:solidFill>
                  <a:srgbClr val="E6E6E6"/>
                </a:solidFill>
                <a:latin typeface="Antonio"/>
                <a:ea typeface="Antonio"/>
                <a:cs typeface="Antonio"/>
                <a:sym typeface="Antonio"/>
              </a:rPr>
              <a:t>EVIDENCE FROM HAITI</a:t>
            </a:r>
            <a:endParaRPr b="0" i="0" sz="9600" u="none" cap="none" strike="noStrike">
              <a:solidFill>
                <a:srgbClr val="E6E6E6"/>
              </a:solidFill>
              <a:latin typeface="Arial"/>
              <a:ea typeface="Arial"/>
              <a:cs typeface="Arial"/>
              <a:sym typeface="Arial"/>
            </a:endParaRPr>
          </a:p>
        </p:txBody>
      </p:sp>
      <p:sp>
        <p:nvSpPr>
          <p:cNvPr id="90" name="Google Shape;90;p1"/>
          <p:cNvSpPr txBox="1"/>
          <p:nvPr/>
        </p:nvSpPr>
        <p:spPr>
          <a:xfrm>
            <a:off x="1795950" y="7424949"/>
            <a:ext cx="14366700" cy="2139600"/>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Clr>
                <a:srgbClr val="000000"/>
              </a:buClr>
              <a:buSzPts val="2500"/>
              <a:buFont typeface="Arial"/>
              <a:buNone/>
            </a:pPr>
            <a:r>
              <a:rPr b="0" i="0" lang="en-US" sz="2500" u="none" cap="none" strike="noStrike">
                <a:solidFill>
                  <a:schemeClr val="lt2"/>
                </a:solidFill>
                <a:latin typeface="Arial"/>
                <a:ea typeface="Arial"/>
                <a:cs typeface="Arial"/>
                <a:sym typeface="Arial"/>
              </a:rPr>
              <a:t>Dr Ronak Patel (Harvard Humanitarian Initiative) &amp; Dr Caitriona Dowd (Dublin City University)</a:t>
            </a:r>
            <a:endParaRPr b="0" i="0" sz="1400" u="none" cap="none" strike="noStrike">
              <a:solidFill>
                <a:schemeClr val="lt2"/>
              </a:solidFill>
              <a:latin typeface="Arial"/>
              <a:ea typeface="Arial"/>
              <a:cs typeface="Arial"/>
              <a:sym typeface="Arial"/>
            </a:endParaRPr>
          </a:p>
          <a:p>
            <a:pPr indent="0" lvl="0" marL="0" marR="0" rtl="0" algn="l">
              <a:lnSpc>
                <a:spcPct val="114000"/>
              </a:lnSpc>
              <a:spcBef>
                <a:spcPts val="0"/>
              </a:spcBef>
              <a:spcAft>
                <a:spcPts val="0"/>
              </a:spcAft>
              <a:buClr>
                <a:srgbClr val="000000"/>
              </a:buClr>
              <a:buSzPts val="2500"/>
              <a:buFont typeface="Arial"/>
              <a:buNone/>
            </a:pPr>
            <a:r>
              <a:rPr b="0" i="0" lang="en-US" sz="2500" u="none" cap="none" strike="noStrike">
                <a:solidFill>
                  <a:schemeClr val="lt2"/>
                </a:solidFill>
                <a:latin typeface="Arial"/>
                <a:ea typeface="Arial"/>
                <a:cs typeface="Arial"/>
                <a:sym typeface="Arial"/>
              </a:rPr>
              <a:t>Dr Kelsey Gleason (University of Vermont)</a:t>
            </a:r>
            <a:endParaRPr b="0" i="0" sz="1400" u="none" cap="none" strike="noStrike">
              <a:solidFill>
                <a:schemeClr val="lt2"/>
              </a:solidFill>
              <a:latin typeface="Arial"/>
              <a:ea typeface="Arial"/>
              <a:cs typeface="Arial"/>
              <a:sym typeface="Arial"/>
            </a:endParaRPr>
          </a:p>
          <a:p>
            <a:pPr indent="0" lvl="0" marL="0" marR="0" rtl="0" algn="l">
              <a:lnSpc>
                <a:spcPct val="114000"/>
              </a:lnSpc>
              <a:spcBef>
                <a:spcPts val="0"/>
              </a:spcBef>
              <a:spcAft>
                <a:spcPts val="0"/>
              </a:spcAft>
              <a:buClr>
                <a:srgbClr val="000000"/>
              </a:buClr>
              <a:buSzPts val="2500"/>
              <a:buFont typeface="Arial"/>
              <a:buNone/>
            </a:pPr>
            <a:r>
              <a:rPr b="0" i="0" lang="en-US" sz="2500" u="none" cap="none" strike="noStrike">
                <a:solidFill>
                  <a:schemeClr val="lt2"/>
                </a:solidFill>
                <a:latin typeface="Arial"/>
                <a:ea typeface="Arial"/>
                <a:cs typeface="Arial"/>
                <a:sym typeface="Arial"/>
              </a:rPr>
              <a:t>Sam Polzin (University of Indiana) </a:t>
            </a:r>
            <a:endParaRPr b="0" i="0" sz="2500" u="none" cap="none" strike="noStrike">
              <a:solidFill>
                <a:schemeClr val="lt2"/>
              </a:solidFill>
              <a:latin typeface="Arial"/>
              <a:ea typeface="Arial"/>
              <a:cs typeface="Arial"/>
              <a:sym typeface="Arial"/>
            </a:endParaRPr>
          </a:p>
          <a:p>
            <a:pPr indent="0" lvl="0" marL="0" marR="0" rtl="0" algn="l">
              <a:lnSpc>
                <a:spcPct val="114000"/>
              </a:lnSpc>
              <a:spcBef>
                <a:spcPts val="0"/>
              </a:spcBef>
              <a:spcAft>
                <a:spcPts val="0"/>
              </a:spcAft>
              <a:buClr>
                <a:srgbClr val="000000"/>
              </a:buClr>
              <a:buSzPts val="2500"/>
              <a:buFont typeface="Arial"/>
              <a:buNone/>
            </a:pPr>
            <a:r>
              <a:rPr lang="en-US" sz="2500">
                <a:solidFill>
                  <a:schemeClr val="lt2"/>
                </a:solidFill>
              </a:rPr>
              <a:t>Eric Calpas (Haiti); Hassan-Alattar Satti (Sudan); AbdiRashid hussein and Ibrahim Ambar (Somalia)</a:t>
            </a:r>
            <a:endParaRPr sz="2500">
              <a:solidFill>
                <a:schemeClr val="lt2"/>
              </a:solidFill>
            </a:endParaRPr>
          </a:p>
          <a:p>
            <a:pPr indent="0" lvl="0" marL="0" marR="0" rtl="0" algn="l">
              <a:lnSpc>
                <a:spcPct val="114000"/>
              </a:lnSpc>
              <a:spcBef>
                <a:spcPts val="0"/>
              </a:spcBef>
              <a:spcAft>
                <a:spcPts val="0"/>
              </a:spcAft>
              <a:buClr>
                <a:srgbClr val="000000"/>
              </a:buClr>
              <a:buSzPts val="2500"/>
              <a:buFont typeface="Arial"/>
              <a:buNone/>
            </a:pPr>
            <a:r>
              <a:rPr b="0" i="0" lang="en-US" sz="2500" u="none" cap="none" strike="noStrike">
                <a:solidFill>
                  <a:schemeClr val="lt2"/>
                </a:solidFill>
                <a:latin typeface="Arial"/>
                <a:ea typeface="Arial"/>
                <a:cs typeface="Arial"/>
                <a:sym typeface="Arial"/>
              </a:rPr>
              <a:t>Denise Ripamonti and Angela Garvey (Dublin City University)</a:t>
            </a:r>
            <a:endParaRPr b="0" i="0" sz="1400" u="none" cap="none" strike="noStrike">
              <a:solidFill>
                <a:schemeClr val="lt2"/>
              </a:solidFill>
              <a:latin typeface="Arial"/>
              <a:ea typeface="Arial"/>
              <a:cs typeface="Arial"/>
              <a:sym typeface="Arial"/>
            </a:endParaRPr>
          </a:p>
        </p:txBody>
      </p:sp>
      <p:sp>
        <p:nvSpPr>
          <p:cNvPr id="91" name="Google Shape;91;p1"/>
          <p:cNvSpPr/>
          <p:nvPr/>
        </p:nvSpPr>
        <p:spPr>
          <a:xfrm>
            <a:off x="0" y="0"/>
            <a:ext cx="1247874" cy="10287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 name="Google Shape;92;p1"/>
          <p:cNvPicPr preferRelativeResize="0"/>
          <p:nvPr/>
        </p:nvPicPr>
        <p:blipFill rotWithShape="1">
          <a:blip r:embed="rId3">
            <a:alphaModFix amt="20000"/>
          </a:blip>
          <a:srcRect b="0" l="0" r="0" t="0"/>
          <a:stretch/>
        </p:blipFill>
        <p:spPr>
          <a:xfrm rot="-967767">
            <a:off x="15514828" y="3213872"/>
            <a:ext cx="3650492" cy="3605050"/>
          </a:xfrm>
          <a:prstGeom prst="rect">
            <a:avLst/>
          </a:prstGeom>
          <a:noFill/>
          <a:ln>
            <a:noFill/>
          </a:ln>
        </p:spPr>
      </p:pic>
      <p:pic>
        <p:nvPicPr>
          <p:cNvPr id="93" name="Google Shape;93;p1"/>
          <p:cNvPicPr preferRelativeResize="0"/>
          <p:nvPr/>
        </p:nvPicPr>
        <p:blipFill rotWithShape="1">
          <a:blip r:embed="rId4">
            <a:alphaModFix amt="20000"/>
          </a:blip>
          <a:srcRect b="0" l="0" r="0" t="0"/>
          <a:stretch/>
        </p:blipFill>
        <p:spPr>
          <a:xfrm rot="908913">
            <a:off x="15149653" y="-145652"/>
            <a:ext cx="4523884" cy="4486497"/>
          </a:xfrm>
          <a:prstGeom prst="rect">
            <a:avLst/>
          </a:prstGeom>
          <a:noFill/>
          <a:ln>
            <a:noFill/>
          </a:ln>
        </p:spPr>
      </p:pic>
      <p:pic>
        <p:nvPicPr>
          <p:cNvPr id="94" name="Google Shape;94;p1"/>
          <p:cNvPicPr preferRelativeResize="0"/>
          <p:nvPr/>
        </p:nvPicPr>
        <p:blipFill rotWithShape="1">
          <a:blip r:embed="rId5">
            <a:alphaModFix amt="20000"/>
          </a:blip>
          <a:srcRect b="0" l="0" r="0" t="0"/>
          <a:stretch/>
        </p:blipFill>
        <p:spPr>
          <a:xfrm rot="747722">
            <a:off x="15848370" y="6212413"/>
            <a:ext cx="3157816" cy="2869551"/>
          </a:xfrm>
          <a:prstGeom prst="rect">
            <a:avLst/>
          </a:prstGeom>
          <a:noFill/>
          <a:ln>
            <a:noFill/>
          </a:ln>
        </p:spPr>
      </p:pic>
      <p:pic>
        <p:nvPicPr>
          <p:cNvPr id="95" name="Google Shape;95;p1"/>
          <p:cNvPicPr preferRelativeResize="0"/>
          <p:nvPr/>
        </p:nvPicPr>
        <p:blipFill rotWithShape="1">
          <a:blip r:embed="rId6">
            <a:alphaModFix amt="20000"/>
          </a:blip>
          <a:srcRect b="0" l="0" r="0" t="0"/>
          <a:stretch/>
        </p:blipFill>
        <p:spPr>
          <a:xfrm rot="-678655">
            <a:off x="16368664" y="8708285"/>
            <a:ext cx="2393017" cy="23364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g24cbe7d6d25_0_59"/>
          <p:cNvPicPr preferRelativeResize="0"/>
          <p:nvPr/>
        </p:nvPicPr>
        <p:blipFill>
          <a:blip r:embed="rId3">
            <a:alphaModFix/>
          </a:blip>
          <a:stretch>
            <a:fillRect/>
          </a:stretch>
        </p:blipFill>
        <p:spPr>
          <a:xfrm>
            <a:off x="152400" y="1391775"/>
            <a:ext cx="17983201" cy="8218885"/>
          </a:xfrm>
          <a:prstGeom prst="rect">
            <a:avLst/>
          </a:prstGeom>
          <a:noFill/>
          <a:ln>
            <a:noFill/>
          </a:ln>
        </p:spPr>
      </p:pic>
      <p:sp>
        <p:nvSpPr>
          <p:cNvPr id="159" name="Google Shape;159;g24cbe7d6d25_0_59"/>
          <p:cNvSpPr txBox="1"/>
          <p:nvPr/>
        </p:nvSpPr>
        <p:spPr>
          <a:xfrm>
            <a:off x="707675" y="190500"/>
            <a:ext cx="16502100" cy="10776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lang="en-US" sz="7000">
                <a:solidFill>
                  <a:schemeClr val="lt1"/>
                </a:solidFill>
                <a:latin typeface="Antonio"/>
                <a:ea typeface="Antonio"/>
                <a:cs typeface="Antonio"/>
                <a:sym typeface="Antonio"/>
              </a:rPr>
              <a:t>HAITI </a:t>
            </a:r>
            <a:r>
              <a:rPr b="1" i="0" lang="en-US" sz="7000" u="none" cap="none" strike="noStrike">
                <a:solidFill>
                  <a:schemeClr val="lt1"/>
                </a:solidFill>
                <a:latin typeface="Antonio"/>
                <a:ea typeface="Antonio"/>
                <a:cs typeface="Antonio"/>
                <a:sym typeface="Antonio"/>
              </a:rPr>
              <a:t>MAP: </a:t>
            </a:r>
            <a:r>
              <a:rPr b="1" lang="en-US" sz="7000">
                <a:solidFill>
                  <a:schemeClr val="lt1"/>
                </a:solidFill>
                <a:latin typeface="Antonio"/>
                <a:ea typeface="Antonio"/>
                <a:cs typeface="Antonio"/>
                <a:sym typeface="Antonio"/>
              </a:rPr>
              <a:t>Central Market Impacts</a:t>
            </a:r>
            <a:endParaRPr b="0" i="0" sz="7000" u="none" cap="none" strike="noStrike">
              <a:solidFill>
                <a:srgbClr val="FFFF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26e484e1b2_0_151"/>
          <p:cNvSpPr txBox="1"/>
          <p:nvPr/>
        </p:nvSpPr>
        <p:spPr>
          <a:xfrm>
            <a:off x="707675" y="419100"/>
            <a:ext cx="16502100" cy="10776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lang="en-US" sz="7000">
                <a:solidFill>
                  <a:schemeClr val="lt1"/>
                </a:solidFill>
                <a:latin typeface="Antonio"/>
                <a:ea typeface="Antonio"/>
                <a:cs typeface="Antonio"/>
                <a:sym typeface="Antonio"/>
              </a:rPr>
              <a:t>HAITI </a:t>
            </a:r>
            <a:r>
              <a:rPr b="1" i="0" lang="en-US" sz="7000" u="none" cap="none" strike="noStrike">
                <a:solidFill>
                  <a:schemeClr val="lt1"/>
                </a:solidFill>
                <a:latin typeface="Antonio"/>
                <a:ea typeface="Antonio"/>
                <a:cs typeface="Antonio"/>
                <a:sym typeface="Antonio"/>
              </a:rPr>
              <a:t>MAP: </a:t>
            </a:r>
            <a:r>
              <a:rPr b="1" lang="en-US" sz="7000">
                <a:solidFill>
                  <a:schemeClr val="lt1"/>
                </a:solidFill>
                <a:latin typeface="Antonio"/>
                <a:ea typeface="Antonio"/>
                <a:cs typeface="Antonio"/>
                <a:sym typeface="Antonio"/>
              </a:rPr>
              <a:t>Impacts of movement of goods</a:t>
            </a:r>
            <a:endParaRPr b="0" i="0" sz="7000" u="none" cap="none" strike="noStrike">
              <a:solidFill>
                <a:srgbClr val="FFFF00"/>
              </a:solidFill>
              <a:latin typeface="Arial"/>
              <a:ea typeface="Arial"/>
              <a:cs typeface="Arial"/>
              <a:sym typeface="Arial"/>
            </a:endParaRPr>
          </a:p>
        </p:txBody>
      </p:sp>
      <p:pic>
        <p:nvPicPr>
          <p:cNvPr id="165" name="Google Shape;165;g226e484e1b2_0_151"/>
          <p:cNvPicPr preferRelativeResize="0"/>
          <p:nvPr/>
        </p:nvPicPr>
        <p:blipFill>
          <a:blip r:embed="rId3">
            <a:alphaModFix/>
          </a:blip>
          <a:stretch>
            <a:fillRect/>
          </a:stretch>
        </p:blipFill>
        <p:spPr>
          <a:xfrm>
            <a:off x="152400" y="1649100"/>
            <a:ext cx="17983201" cy="80257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26e484e1b2_0_146"/>
          <p:cNvSpPr txBox="1"/>
          <p:nvPr/>
        </p:nvSpPr>
        <p:spPr>
          <a:xfrm>
            <a:off x="707675" y="419100"/>
            <a:ext cx="16502100" cy="10776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lang="en-US" sz="7000">
                <a:solidFill>
                  <a:schemeClr val="lt1"/>
                </a:solidFill>
                <a:latin typeface="Antonio"/>
                <a:ea typeface="Antonio"/>
                <a:cs typeface="Antonio"/>
                <a:sym typeface="Antonio"/>
              </a:rPr>
              <a:t>HAITI </a:t>
            </a:r>
            <a:r>
              <a:rPr b="1" i="0" lang="en-US" sz="7000" u="none" cap="none" strike="noStrike">
                <a:solidFill>
                  <a:schemeClr val="lt1"/>
                </a:solidFill>
                <a:latin typeface="Antonio"/>
                <a:ea typeface="Antonio"/>
                <a:cs typeface="Antonio"/>
                <a:sym typeface="Antonio"/>
              </a:rPr>
              <a:t>MAP: </a:t>
            </a:r>
            <a:r>
              <a:rPr b="1" lang="en-US" sz="7000">
                <a:solidFill>
                  <a:schemeClr val="lt1"/>
                </a:solidFill>
                <a:latin typeface="Antonio"/>
                <a:ea typeface="Antonio"/>
                <a:cs typeface="Antonio"/>
                <a:sym typeface="Antonio"/>
              </a:rPr>
              <a:t>Factors impacting movement of gods</a:t>
            </a:r>
            <a:endParaRPr b="0" i="0" sz="7000" u="none" cap="none" strike="noStrike">
              <a:solidFill>
                <a:srgbClr val="FFFF00"/>
              </a:solidFill>
              <a:latin typeface="Arial"/>
              <a:ea typeface="Arial"/>
              <a:cs typeface="Arial"/>
              <a:sym typeface="Arial"/>
            </a:endParaRPr>
          </a:p>
        </p:txBody>
      </p:sp>
      <p:pic>
        <p:nvPicPr>
          <p:cNvPr id="171" name="Google Shape;171;g226e484e1b2_0_146"/>
          <p:cNvPicPr preferRelativeResize="0"/>
          <p:nvPr/>
        </p:nvPicPr>
        <p:blipFill>
          <a:blip r:embed="rId3">
            <a:alphaModFix/>
          </a:blip>
          <a:stretch>
            <a:fillRect/>
          </a:stretch>
        </p:blipFill>
        <p:spPr>
          <a:xfrm>
            <a:off x="152400" y="1649100"/>
            <a:ext cx="17983201" cy="80959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b03a5ba511_1_0"/>
          <p:cNvSpPr txBox="1"/>
          <p:nvPr/>
        </p:nvSpPr>
        <p:spPr>
          <a:xfrm>
            <a:off x="4070452" y="190500"/>
            <a:ext cx="13139400" cy="26946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i="0" lang="en-US" sz="8957" u="none" cap="none" strike="noStrike">
                <a:solidFill>
                  <a:schemeClr val="lt1"/>
                </a:solidFill>
                <a:latin typeface="Antonio"/>
                <a:ea typeface="Antonio"/>
                <a:cs typeface="Antonio"/>
                <a:sym typeface="Antonio"/>
              </a:rPr>
              <a:t>RESULTS: </a:t>
            </a:r>
            <a:endParaRPr b="1" i="0" sz="6757" u="none" cap="none" strike="noStrike">
              <a:solidFill>
                <a:schemeClr val="lt1"/>
              </a:solidFill>
              <a:latin typeface="Antonio"/>
              <a:ea typeface="Antonio"/>
              <a:cs typeface="Antonio"/>
              <a:sym typeface="Antonio"/>
            </a:endParaRPr>
          </a:p>
          <a:p>
            <a:pPr indent="0" lvl="0" marL="0" marR="0" rtl="0" algn="l">
              <a:lnSpc>
                <a:spcPct val="120006"/>
              </a:lnSpc>
              <a:spcBef>
                <a:spcPts val="0"/>
              </a:spcBef>
              <a:spcAft>
                <a:spcPts val="0"/>
              </a:spcAft>
              <a:buClr>
                <a:srgbClr val="000000"/>
              </a:buClr>
              <a:buSzPts val="8957"/>
              <a:buFont typeface="Arial"/>
              <a:buNone/>
            </a:pPr>
            <a:r>
              <a:rPr b="1" i="0" lang="en-US" sz="6757" u="none" cap="none" strike="noStrike">
                <a:solidFill>
                  <a:schemeClr val="lt1"/>
                </a:solidFill>
                <a:latin typeface="Antonio"/>
                <a:ea typeface="Antonio"/>
                <a:cs typeface="Antonio"/>
                <a:sym typeface="Antonio"/>
              </a:rPr>
              <a:t>CONNECTED, CUMULATIVE, COMPOUNDING</a:t>
            </a:r>
            <a:endParaRPr b="0" i="0" sz="100" u="none" cap="none" strike="noStrike">
              <a:solidFill>
                <a:srgbClr val="000000"/>
              </a:solidFill>
              <a:latin typeface="Arial"/>
              <a:ea typeface="Arial"/>
              <a:cs typeface="Arial"/>
              <a:sym typeface="Arial"/>
            </a:endParaRPr>
          </a:p>
        </p:txBody>
      </p:sp>
      <p:sp>
        <p:nvSpPr>
          <p:cNvPr id="177" name="Google Shape;177;g1b03a5ba511_1_0"/>
          <p:cNvSpPr/>
          <p:nvPr/>
        </p:nvSpPr>
        <p:spPr>
          <a:xfrm>
            <a:off x="0" y="0"/>
            <a:ext cx="3286500" cy="10287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8" name="Google Shape;178;g1b03a5ba511_1_0"/>
          <p:cNvPicPr preferRelativeResize="0"/>
          <p:nvPr/>
        </p:nvPicPr>
        <p:blipFill>
          <a:blip r:embed="rId3">
            <a:alphaModFix/>
          </a:blip>
          <a:stretch>
            <a:fillRect/>
          </a:stretch>
        </p:blipFill>
        <p:spPr>
          <a:xfrm>
            <a:off x="5181600" y="3044015"/>
            <a:ext cx="11381226" cy="67931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4cbe7d6d25_0_44"/>
          <p:cNvSpPr txBox="1"/>
          <p:nvPr/>
        </p:nvSpPr>
        <p:spPr>
          <a:xfrm>
            <a:off x="4070452" y="419100"/>
            <a:ext cx="13139400" cy="26946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i="0" lang="en-US" sz="8957" u="none" cap="none" strike="noStrike">
                <a:solidFill>
                  <a:schemeClr val="lt1"/>
                </a:solidFill>
                <a:latin typeface="Antonio"/>
                <a:ea typeface="Antonio"/>
                <a:cs typeface="Antonio"/>
                <a:sym typeface="Antonio"/>
              </a:rPr>
              <a:t>RESULTS: </a:t>
            </a:r>
            <a:endParaRPr b="1" i="0" sz="6757" u="none" cap="none" strike="noStrike">
              <a:solidFill>
                <a:schemeClr val="lt1"/>
              </a:solidFill>
              <a:latin typeface="Antonio"/>
              <a:ea typeface="Antonio"/>
              <a:cs typeface="Antonio"/>
              <a:sym typeface="Antonio"/>
            </a:endParaRPr>
          </a:p>
          <a:p>
            <a:pPr indent="0" lvl="0" marL="0" marR="0" rtl="0" algn="l">
              <a:lnSpc>
                <a:spcPct val="120006"/>
              </a:lnSpc>
              <a:spcBef>
                <a:spcPts val="0"/>
              </a:spcBef>
              <a:spcAft>
                <a:spcPts val="0"/>
              </a:spcAft>
              <a:buClr>
                <a:srgbClr val="000000"/>
              </a:buClr>
              <a:buSzPts val="8957"/>
              <a:buFont typeface="Arial"/>
              <a:buNone/>
            </a:pPr>
            <a:r>
              <a:rPr b="1" i="0" lang="en-US" sz="6757" u="none" cap="none" strike="noStrike">
                <a:solidFill>
                  <a:schemeClr val="lt1"/>
                </a:solidFill>
                <a:latin typeface="Antonio"/>
                <a:ea typeface="Antonio"/>
                <a:cs typeface="Antonio"/>
                <a:sym typeface="Antonio"/>
              </a:rPr>
              <a:t>CONNECTED, CUMULATIVE, COMPOUNDING</a:t>
            </a:r>
            <a:endParaRPr b="0" i="0" sz="100" u="none" cap="none" strike="noStrike">
              <a:solidFill>
                <a:srgbClr val="000000"/>
              </a:solidFill>
              <a:latin typeface="Arial"/>
              <a:ea typeface="Arial"/>
              <a:cs typeface="Arial"/>
              <a:sym typeface="Arial"/>
            </a:endParaRPr>
          </a:p>
        </p:txBody>
      </p:sp>
      <p:sp>
        <p:nvSpPr>
          <p:cNvPr id="184" name="Google Shape;184;g24cbe7d6d25_0_44"/>
          <p:cNvSpPr txBox="1"/>
          <p:nvPr/>
        </p:nvSpPr>
        <p:spPr>
          <a:xfrm>
            <a:off x="4070441" y="3686175"/>
            <a:ext cx="12771000" cy="2669100"/>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Clr>
                <a:srgbClr val="000000"/>
              </a:buClr>
              <a:buSzPts val="4800"/>
              <a:buFont typeface="Arial"/>
              <a:buNone/>
            </a:pPr>
            <a:r>
              <a:rPr b="1" i="0" lang="en-US" sz="5500" u="none" cap="none" strike="noStrike">
                <a:solidFill>
                  <a:srgbClr val="E6E6E6"/>
                </a:solidFill>
                <a:latin typeface="Arial"/>
                <a:ea typeface="Arial"/>
                <a:cs typeface="Arial"/>
                <a:sym typeface="Arial"/>
              </a:rPr>
              <a:t>Connected</a:t>
            </a:r>
            <a:endParaRPr b="0" i="0" sz="5500" u="none" cap="none" strike="noStrike">
              <a:solidFill>
                <a:srgbClr val="E6E6E6"/>
              </a:solidFill>
              <a:latin typeface="Arial"/>
              <a:ea typeface="Arial"/>
              <a:cs typeface="Arial"/>
              <a:sym typeface="Arial"/>
            </a:endParaRPr>
          </a:p>
          <a:p>
            <a:pPr indent="-457200" lvl="0" marL="457200" marR="0" rtl="0" algn="l">
              <a:lnSpc>
                <a:spcPct val="114000"/>
              </a:lnSpc>
              <a:spcBef>
                <a:spcPts val="0"/>
              </a:spcBef>
              <a:spcAft>
                <a:spcPts val="0"/>
              </a:spcAft>
              <a:buClr>
                <a:srgbClr val="E6E6E6"/>
              </a:buClr>
              <a:buSzPts val="5500"/>
              <a:buFont typeface="Arial"/>
              <a:buChar char="●"/>
            </a:pPr>
            <a:r>
              <a:rPr b="0" i="0" lang="en-US" sz="5500" u="none" cap="none" strike="noStrike">
                <a:solidFill>
                  <a:srgbClr val="E6E6E6"/>
                </a:solidFill>
                <a:latin typeface="Arial"/>
                <a:ea typeface="Arial"/>
                <a:cs typeface="Arial"/>
                <a:sym typeface="Arial"/>
              </a:rPr>
              <a:t>Imports, inflation and </a:t>
            </a:r>
            <a:r>
              <a:rPr lang="en-US" sz="5500">
                <a:solidFill>
                  <a:srgbClr val="E6E6E6"/>
                </a:solidFill>
              </a:rPr>
              <a:t>local food</a:t>
            </a:r>
            <a:endParaRPr b="0" i="0" sz="5500" u="none" cap="none" strike="noStrike">
              <a:solidFill>
                <a:srgbClr val="E6E6E6"/>
              </a:solidFill>
              <a:latin typeface="Arial"/>
              <a:ea typeface="Arial"/>
              <a:cs typeface="Arial"/>
              <a:sym typeface="Arial"/>
            </a:endParaRPr>
          </a:p>
          <a:p>
            <a:pPr indent="0" lvl="0" marL="0" marR="0" rtl="0" algn="l">
              <a:lnSpc>
                <a:spcPct val="114000"/>
              </a:lnSpc>
              <a:spcBef>
                <a:spcPts val="0"/>
              </a:spcBef>
              <a:spcAft>
                <a:spcPts val="0"/>
              </a:spcAft>
              <a:buClr>
                <a:srgbClr val="000000"/>
              </a:buClr>
              <a:buSzPts val="4800"/>
              <a:buFont typeface="Arial"/>
              <a:buNone/>
            </a:pPr>
            <a:r>
              <a:t/>
            </a:r>
            <a:endParaRPr b="0" i="0" sz="4800" u="none" cap="none" strike="noStrike">
              <a:solidFill>
                <a:srgbClr val="E6E6E6"/>
              </a:solidFill>
              <a:latin typeface="Arial"/>
              <a:ea typeface="Arial"/>
              <a:cs typeface="Arial"/>
              <a:sym typeface="Arial"/>
            </a:endParaRPr>
          </a:p>
        </p:txBody>
      </p:sp>
      <p:sp>
        <p:nvSpPr>
          <p:cNvPr id="185" name="Google Shape;185;g24cbe7d6d25_0_44"/>
          <p:cNvSpPr/>
          <p:nvPr/>
        </p:nvSpPr>
        <p:spPr>
          <a:xfrm>
            <a:off x="0" y="0"/>
            <a:ext cx="3286500" cy="10287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8044592f11_0_13"/>
          <p:cNvSpPr txBox="1"/>
          <p:nvPr/>
        </p:nvSpPr>
        <p:spPr>
          <a:xfrm>
            <a:off x="920052" y="419100"/>
            <a:ext cx="13139400" cy="26946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i="0" lang="en-US" sz="8957" u="none" cap="none" strike="noStrike">
                <a:solidFill>
                  <a:schemeClr val="lt1"/>
                </a:solidFill>
                <a:latin typeface="Antonio"/>
                <a:ea typeface="Antonio"/>
                <a:cs typeface="Antonio"/>
                <a:sym typeface="Antonio"/>
              </a:rPr>
              <a:t>RESULTS: </a:t>
            </a:r>
            <a:endParaRPr b="1" i="0" sz="6757" u="none" cap="none" strike="noStrike">
              <a:solidFill>
                <a:schemeClr val="lt1"/>
              </a:solidFill>
              <a:latin typeface="Antonio"/>
              <a:ea typeface="Antonio"/>
              <a:cs typeface="Antonio"/>
              <a:sym typeface="Antonio"/>
            </a:endParaRPr>
          </a:p>
          <a:p>
            <a:pPr indent="0" lvl="0" marL="0" marR="0" rtl="0" algn="l">
              <a:lnSpc>
                <a:spcPct val="120006"/>
              </a:lnSpc>
              <a:spcBef>
                <a:spcPts val="0"/>
              </a:spcBef>
              <a:spcAft>
                <a:spcPts val="0"/>
              </a:spcAft>
              <a:buClr>
                <a:srgbClr val="000000"/>
              </a:buClr>
              <a:buSzPts val="8957"/>
              <a:buFont typeface="Arial"/>
              <a:buNone/>
            </a:pPr>
            <a:r>
              <a:rPr b="1" i="0" lang="en-US" sz="6757" u="none" cap="none" strike="noStrike">
                <a:solidFill>
                  <a:schemeClr val="lt1"/>
                </a:solidFill>
                <a:latin typeface="Antonio"/>
                <a:ea typeface="Antonio"/>
                <a:cs typeface="Antonio"/>
                <a:sym typeface="Antonio"/>
              </a:rPr>
              <a:t>CONNECTED, CUMULATIVE, COMPOUNDING</a:t>
            </a:r>
            <a:endParaRPr b="0" i="0" sz="100" u="none" cap="none" strike="noStrike">
              <a:solidFill>
                <a:srgbClr val="000000"/>
              </a:solidFill>
              <a:latin typeface="Arial"/>
              <a:ea typeface="Arial"/>
              <a:cs typeface="Arial"/>
              <a:sym typeface="Arial"/>
            </a:endParaRPr>
          </a:p>
        </p:txBody>
      </p:sp>
      <p:sp>
        <p:nvSpPr>
          <p:cNvPr id="191" name="Google Shape;191;g18044592f11_0_13"/>
          <p:cNvSpPr txBox="1"/>
          <p:nvPr/>
        </p:nvSpPr>
        <p:spPr>
          <a:xfrm>
            <a:off x="920050" y="3686175"/>
            <a:ext cx="12771000" cy="2776800"/>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Clr>
                <a:srgbClr val="000000"/>
              </a:buClr>
              <a:buSzPts val="4800"/>
              <a:buFont typeface="Arial"/>
              <a:buNone/>
            </a:pPr>
            <a:r>
              <a:rPr b="1" i="0" lang="en-US" sz="5500" u="none" cap="none" strike="noStrike">
                <a:solidFill>
                  <a:srgbClr val="E6E6E6"/>
                </a:solidFill>
                <a:latin typeface="Arial"/>
                <a:ea typeface="Arial"/>
                <a:cs typeface="Arial"/>
                <a:sym typeface="Arial"/>
              </a:rPr>
              <a:t>Cumulative</a:t>
            </a:r>
            <a:endParaRPr b="1" i="0" sz="5500" u="none" cap="none" strike="noStrike">
              <a:solidFill>
                <a:srgbClr val="E6E6E6"/>
              </a:solidFill>
              <a:latin typeface="Arial"/>
              <a:ea typeface="Arial"/>
              <a:cs typeface="Arial"/>
              <a:sym typeface="Arial"/>
            </a:endParaRPr>
          </a:p>
          <a:p>
            <a:pPr indent="-457200" lvl="0" marL="457200" marR="0" rtl="0" algn="l">
              <a:lnSpc>
                <a:spcPct val="114000"/>
              </a:lnSpc>
              <a:spcBef>
                <a:spcPts val="0"/>
              </a:spcBef>
              <a:spcAft>
                <a:spcPts val="0"/>
              </a:spcAft>
              <a:buClr>
                <a:srgbClr val="E6E6E6"/>
              </a:buClr>
              <a:buSzPts val="5500"/>
              <a:buFont typeface="Arial"/>
              <a:buChar char="●"/>
            </a:pPr>
            <a:r>
              <a:rPr lang="en-US" sz="5500">
                <a:solidFill>
                  <a:srgbClr val="E6E6E6"/>
                </a:solidFill>
              </a:rPr>
              <a:t>Roadblocks, t</a:t>
            </a:r>
            <a:r>
              <a:rPr b="0" i="0" lang="en-US" sz="5500" u="none" cap="none" strike="noStrike">
                <a:solidFill>
                  <a:srgbClr val="E6E6E6"/>
                </a:solidFill>
                <a:latin typeface="Arial"/>
                <a:ea typeface="Arial"/>
                <a:cs typeface="Arial"/>
                <a:sym typeface="Arial"/>
              </a:rPr>
              <a:t>axation</a:t>
            </a:r>
            <a:r>
              <a:rPr lang="en-US" sz="5500">
                <a:solidFill>
                  <a:srgbClr val="E6E6E6"/>
                </a:solidFill>
              </a:rPr>
              <a:t> and m</a:t>
            </a:r>
            <a:r>
              <a:rPr b="0" i="0" lang="en-US" sz="5500" u="none" cap="none" strike="noStrike">
                <a:solidFill>
                  <a:srgbClr val="E6E6E6"/>
                </a:solidFill>
                <a:latin typeface="Arial"/>
                <a:ea typeface="Arial"/>
                <a:cs typeface="Arial"/>
                <a:sym typeface="Arial"/>
              </a:rPr>
              <a:t>obility</a:t>
            </a:r>
            <a:endParaRPr b="0" i="0" sz="5500" u="none" cap="none" strike="noStrike">
              <a:solidFill>
                <a:srgbClr val="E6E6E6"/>
              </a:solidFill>
              <a:latin typeface="Arial"/>
              <a:ea typeface="Arial"/>
              <a:cs typeface="Arial"/>
              <a:sym typeface="Arial"/>
            </a:endParaRPr>
          </a:p>
          <a:p>
            <a:pPr indent="0" lvl="0" marL="457200" marR="0" rtl="0" algn="l">
              <a:lnSpc>
                <a:spcPct val="114000"/>
              </a:lnSpc>
              <a:spcBef>
                <a:spcPts val="0"/>
              </a:spcBef>
              <a:spcAft>
                <a:spcPts val="0"/>
              </a:spcAft>
              <a:buNone/>
            </a:pPr>
            <a:r>
              <a:t/>
            </a:r>
            <a:endParaRPr b="0" i="0" sz="5500" u="none" cap="none" strike="noStrike">
              <a:solidFill>
                <a:srgbClr val="E6E6E6"/>
              </a:solidFill>
              <a:latin typeface="Arial"/>
              <a:ea typeface="Arial"/>
              <a:cs typeface="Arial"/>
              <a:sym typeface="Arial"/>
            </a:endParaRPr>
          </a:p>
        </p:txBody>
      </p:sp>
      <p:sp>
        <p:nvSpPr>
          <p:cNvPr id="192" name="Google Shape;192;g18044592f11_0_13"/>
          <p:cNvSpPr/>
          <p:nvPr/>
        </p:nvSpPr>
        <p:spPr>
          <a:xfrm>
            <a:off x="15001500" y="0"/>
            <a:ext cx="3286500" cy="10287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18044592f11_0_13"/>
          <p:cNvSpPr txBox="1"/>
          <p:nvPr/>
        </p:nvSpPr>
        <p:spPr>
          <a:xfrm>
            <a:off x="843850" y="5939675"/>
            <a:ext cx="12283800" cy="1031400"/>
          </a:xfrm>
          <a:prstGeom prst="rect">
            <a:avLst/>
          </a:prstGeom>
          <a:noFill/>
          <a:ln>
            <a:noFill/>
          </a:ln>
        </p:spPr>
        <p:txBody>
          <a:bodyPr anchorCtr="0" anchor="t" bIns="91425" lIns="91425" spcFirstLastPara="1" rIns="91425" wrap="square" tIns="91425">
            <a:spAutoFit/>
          </a:bodyPr>
          <a:lstStyle/>
          <a:p>
            <a:pPr indent="-457200" lvl="0" marL="457200" rtl="0" algn="l">
              <a:lnSpc>
                <a:spcPct val="114000"/>
              </a:lnSpc>
              <a:spcBef>
                <a:spcPts val="0"/>
              </a:spcBef>
              <a:spcAft>
                <a:spcPts val="0"/>
              </a:spcAft>
              <a:buClr>
                <a:srgbClr val="E6E6E6"/>
              </a:buClr>
              <a:buSzPts val="5500"/>
              <a:buChar char="●"/>
            </a:pPr>
            <a:r>
              <a:rPr lang="en-US" sz="5500">
                <a:solidFill>
                  <a:srgbClr val="E6E6E6"/>
                </a:solidFill>
              </a:rPr>
              <a:t>Gendered impacts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8044592f11_0_19"/>
          <p:cNvSpPr txBox="1"/>
          <p:nvPr/>
        </p:nvSpPr>
        <p:spPr>
          <a:xfrm>
            <a:off x="4070452" y="419100"/>
            <a:ext cx="13139400" cy="26946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i="0" lang="en-US" sz="8957" u="none" cap="none" strike="noStrike">
                <a:solidFill>
                  <a:schemeClr val="lt1"/>
                </a:solidFill>
                <a:latin typeface="Antonio"/>
                <a:ea typeface="Antonio"/>
                <a:cs typeface="Antonio"/>
                <a:sym typeface="Antonio"/>
              </a:rPr>
              <a:t>RESULTS: </a:t>
            </a:r>
            <a:endParaRPr b="1" i="0" sz="6757" u="none" cap="none" strike="noStrike">
              <a:solidFill>
                <a:schemeClr val="lt1"/>
              </a:solidFill>
              <a:latin typeface="Antonio"/>
              <a:ea typeface="Antonio"/>
              <a:cs typeface="Antonio"/>
              <a:sym typeface="Antonio"/>
            </a:endParaRPr>
          </a:p>
          <a:p>
            <a:pPr indent="0" lvl="0" marL="0" marR="0" rtl="0" algn="l">
              <a:lnSpc>
                <a:spcPct val="120006"/>
              </a:lnSpc>
              <a:spcBef>
                <a:spcPts val="0"/>
              </a:spcBef>
              <a:spcAft>
                <a:spcPts val="0"/>
              </a:spcAft>
              <a:buClr>
                <a:srgbClr val="000000"/>
              </a:buClr>
              <a:buSzPts val="8957"/>
              <a:buFont typeface="Arial"/>
              <a:buNone/>
            </a:pPr>
            <a:r>
              <a:rPr b="1" i="0" lang="en-US" sz="6757" u="none" cap="none" strike="noStrike">
                <a:solidFill>
                  <a:schemeClr val="lt1"/>
                </a:solidFill>
                <a:latin typeface="Antonio"/>
                <a:ea typeface="Antonio"/>
                <a:cs typeface="Antonio"/>
                <a:sym typeface="Antonio"/>
              </a:rPr>
              <a:t>CONNECTED, CUMULATIVE, COMPOUNDING</a:t>
            </a:r>
            <a:endParaRPr b="0" i="0" sz="100" u="none" cap="none" strike="noStrike">
              <a:solidFill>
                <a:srgbClr val="000000"/>
              </a:solidFill>
              <a:latin typeface="Arial"/>
              <a:ea typeface="Arial"/>
              <a:cs typeface="Arial"/>
              <a:sym typeface="Arial"/>
            </a:endParaRPr>
          </a:p>
        </p:txBody>
      </p:sp>
      <p:sp>
        <p:nvSpPr>
          <p:cNvPr id="199" name="Google Shape;199;g18044592f11_0_19"/>
          <p:cNvSpPr txBox="1"/>
          <p:nvPr/>
        </p:nvSpPr>
        <p:spPr>
          <a:xfrm>
            <a:off x="4070451" y="3686175"/>
            <a:ext cx="13770600" cy="2574900"/>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Clr>
                <a:srgbClr val="000000"/>
              </a:buClr>
              <a:buSzPts val="4800"/>
              <a:buFont typeface="Arial"/>
              <a:buNone/>
            </a:pPr>
            <a:r>
              <a:rPr b="1" i="0" lang="en-US" sz="5100" u="none" cap="none" strike="noStrike">
                <a:solidFill>
                  <a:srgbClr val="E6E6E6"/>
                </a:solidFill>
                <a:latin typeface="Arial"/>
                <a:ea typeface="Arial"/>
                <a:cs typeface="Arial"/>
                <a:sym typeface="Arial"/>
              </a:rPr>
              <a:t>Compounding</a:t>
            </a:r>
            <a:endParaRPr b="0" i="0" sz="5100" u="none" cap="none" strike="noStrike">
              <a:solidFill>
                <a:srgbClr val="E6E6E6"/>
              </a:solidFill>
              <a:latin typeface="Arial"/>
              <a:ea typeface="Arial"/>
              <a:cs typeface="Arial"/>
              <a:sym typeface="Arial"/>
            </a:endParaRPr>
          </a:p>
          <a:p>
            <a:pPr indent="-457200" lvl="0" marL="457200" marR="0" rtl="0" algn="l">
              <a:lnSpc>
                <a:spcPct val="114000"/>
              </a:lnSpc>
              <a:spcBef>
                <a:spcPts val="0"/>
              </a:spcBef>
              <a:spcAft>
                <a:spcPts val="0"/>
              </a:spcAft>
              <a:buClr>
                <a:srgbClr val="E6E6E6"/>
              </a:buClr>
              <a:buSzPts val="5100"/>
              <a:buFont typeface="Arial"/>
              <a:buChar char="●"/>
            </a:pPr>
            <a:r>
              <a:rPr lang="en-US" sz="5100">
                <a:solidFill>
                  <a:srgbClr val="E6E6E6"/>
                </a:solidFill>
              </a:rPr>
              <a:t>Maladaptive livelihood transformation and disabling local food systems</a:t>
            </a:r>
            <a:endParaRPr b="0" i="0" sz="5100" u="none" cap="none" strike="noStrike">
              <a:solidFill>
                <a:srgbClr val="E6E6E6"/>
              </a:solidFill>
              <a:latin typeface="Arial"/>
              <a:ea typeface="Arial"/>
              <a:cs typeface="Arial"/>
              <a:sym typeface="Arial"/>
            </a:endParaRPr>
          </a:p>
        </p:txBody>
      </p:sp>
      <p:sp>
        <p:nvSpPr>
          <p:cNvPr id="200" name="Google Shape;200;g18044592f11_0_19"/>
          <p:cNvSpPr/>
          <p:nvPr/>
        </p:nvSpPr>
        <p:spPr>
          <a:xfrm>
            <a:off x="0" y="0"/>
            <a:ext cx="3286500" cy="10287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18044592f11_0_19"/>
          <p:cNvSpPr txBox="1"/>
          <p:nvPr/>
        </p:nvSpPr>
        <p:spPr>
          <a:xfrm>
            <a:off x="3994250" y="6495725"/>
            <a:ext cx="14508000" cy="1864500"/>
          </a:xfrm>
          <a:prstGeom prst="rect">
            <a:avLst/>
          </a:prstGeom>
          <a:noFill/>
          <a:ln>
            <a:noFill/>
          </a:ln>
        </p:spPr>
        <p:txBody>
          <a:bodyPr anchorCtr="0" anchor="t" bIns="91425" lIns="91425" spcFirstLastPara="1" rIns="91425" wrap="square" tIns="91425">
            <a:spAutoFit/>
          </a:bodyPr>
          <a:lstStyle/>
          <a:p>
            <a:pPr indent="-457200" lvl="0" marL="457200" rtl="0" algn="l">
              <a:lnSpc>
                <a:spcPct val="114000"/>
              </a:lnSpc>
              <a:spcBef>
                <a:spcPts val="0"/>
              </a:spcBef>
              <a:spcAft>
                <a:spcPts val="0"/>
              </a:spcAft>
              <a:buClr>
                <a:srgbClr val="E6E6E6"/>
              </a:buClr>
              <a:buSzPts val="5100"/>
              <a:buChar char="●"/>
            </a:pPr>
            <a:r>
              <a:rPr lang="en-US" sz="5100">
                <a:solidFill>
                  <a:srgbClr val="E6E6E6"/>
                </a:solidFill>
              </a:rPr>
              <a:t>Health disruptions and specific risks for women and girls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8044592f11_0_25"/>
          <p:cNvSpPr/>
          <p:nvPr/>
        </p:nvSpPr>
        <p:spPr>
          <a:xfrm>
            <a:off x="5976311" y="0"/>
            <a:ext cx="9600" cy="10950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18044592f11_0_25"/>
          <p:cNvSpPr/>
          <p:nvPr/>
        </p:nvSpPr>
        <p:spPr>
          <a:xfrm>
            <a:off x="12302164" y="0"/>
            <a:ext cx="9600" cy="10950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18044592f11_0_25"/>
          <p:cNvSpPr/>
          <p:nvPr/>
        </p:nvSpPr>
        <p:spPr>
          <a:xfrm>
            <a:off x="0" y="0"/>
            <a:ext cx="18288000" cy="1790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18044592f11_0_25"/>
          <p:cNvSpPr txBox="1"/>
          <p:nvPr/>
        </p:nvSpPr>
        <p:spPr>
          <a:xfrm>
            <a:off x="1357525" y="253750"/>
            <a:ext cx="17245200" cy="14007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Clr>
                <a:schemeClr val="dk1"/>
              </a:buClr>
              <a:buSzPts val="9099"/>
              <a:buFont typeface="Arial"/>
              <a:buNone/>
            </a:pPr>
            <a:r>
              <a:rPr b="1" i="0" lang="en-US" sz="9099" u="none" cap="none" strike="noStrike">
                <a:solidFill>
                  <a:schemeClr val="dk1"/>
                </a:solidFill>
                <a:latin typeface="Antonio"/>
                <a:ea typeface="Antonio"/>
                <a:cs typeface="Antonio"/>
                <a:sym typeface="Antonio"/>
              </a:rPr>
              <a:t>RECOMMENDATIONS</a:t>
            </a:r>
            <a:endParaRPr b="1" i="0" sz="9099" u="none" cap="none" strike="noStrike">
              <a:solidFill>
                <a:schemeClr val="dk1"/>
              </a:solidFill>
              <a:latin typeface="Antonio"/>
              <a:ea typeface="Antonio"/>
              <a:cs typeface="Antonio"/>
              <a:sym typeface="Antonio"/>
            </a:endParaRPr>
          </a:p>
        </p:txBody>
      </p:sp>
      <p:sp>
        <p:nvSpPr>
          <p:cNvPr id="211" name="Google Shape;211;g18044592f11_0_25"/>
          <p:cNvSpPr txBox="1"/>
          <p:nvPr/>
        </p:nvSpPr>
        <p:spPr>
          <a:xfrm>
            <a:off x="362661" y="2166562"/>
            <a:ext cx="49050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g18044592f11_0_25"/>
          <p:cNvSpPr txBox="1"/>
          <p:nvPr/>
        </p:nvSpPr>
        <p:spPr>
          <a:xfrm>
            <a:off x="362650" y="2894050"/>
            <a:ext cx="53046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400">
                <a:solidFill>
                  <a:schemeClr val="lt2"/>
                </a:solidFill>
              </a:rPr>
              <a:t>Support nutrition-sensitive activities in secondary and tertiary markets.</a:t>
            </a:r>
            <a:endParaRPr sz="3400">
              <a:solidFill>
                <a:schemeClr val="lt2"/>
              </a:solidFill>
            </a:endParaRPr>
          </a:p>
        </p:txBody>
      </p:sp>
      <p:sp>
        <p:nvSpPr>
          <p:cNvPr id="213" name="Google Shape;213;g18044592f11_0_25"/>
          <p:cNvSpPr txBox="1"/>
          <p:nvPr/>
        </p:nvSpPr>
        <p:spPr>
          <a:xfrm>
            <a:off x="453325" y="5153750"/>
            <a:ext cx="49050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400">
                <a:solidFill>
                  <a:schemeClr val="lt2"/>
                </a:solidFill>
              </a:rPr>
              <a:t>Design targeted protection interventions that support vulnerable stakeholders in the food system.</a:t>
            </a:r>
            <a:endParaRPr sz="3400">
              <a:solidFill>
                <a:schemeClr val="lt2"/>
              </a:solidFill>
            </a:endParaRPr>
          </a:p>
        </p:txBody>
      </p:sp>
      <p:sp>
        <p:nvSpPr>
          <p:cNvPr id="214" name="Google Shape;214;g18044592f11_0_25"/>
          <p:cNvSpPr txBox="1"/>
          <p:nvPr/>
        </p:nvSpPr>
        <p:spPr>
          <a:xfrm>
            <a:off x="6754899" y="2647750"/>
            <a:ext cx="50628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400">
                <a:solidFill>
                  <a:srgbClr val="F1F0EA"/>
                </a:solidFill>
              </a:rPr>
              <a:t>Target women food system stakeholders for engagement in social cohesion activities.</a:t>
            </a:r>
            <a:endParaRPr sz="3400">
              <a:solidFill>
                <a:srgbClr val="F1F0EA"/>
              </a:solidFill>
            </a:endParaRPr>
          </a:p>
        </p:txBody>
      </p:sp>
      <p:sp>
        <p:nvSpPr>
          <p:cNvPr id="215" name="Google Shape;215;g18044592f11_0_25"/>
          <p:cNvSpPr txBox="1"/>
          <p:nvPr/>
        </p:nvSpPr>
        <p:spPr>
          <a:xfrm>
            <a:off x="6772251" y="5229950"/>
            <a:ext cx="50628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400">
                <a:solidFill>
                  <a:schemeClr val="lt2"/>
                </a:solidFill>
              </a:rPr>
              <a:t>Pursue humanitarian strategies that support local food systems and minimize negative externalities.</a:t>
            </a:r>
            <a:endParaRPr sz="3400">
              <a:solidFill>
                <a:schemeClr val="lt2"/>
              </a:solidFill>
            </a:endParaRPr>
          </a:p>
        </p:txBody>
      </p:sp>
      <p:sp>
        <p:nvSpPr>
          <p:cNvPr id="216" name="Google Shape;216;g18044592f11_0_25"/>
          <p:cNvSpPr txBox="1"/>
          <p:nvPr/>
        </p:nvSpPr>
        <p:spPr>
          <a:xfrm>
            <a:off x="12586700" y="2142250"/>
            <a:ext cx="55440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400">
                <a:solidFill>
                  <a:schemeClr val="lt2"/>
                </a:solidFill>
              </a:rPr>
              <a:t>Pursue humanitarian relationships and diplomacy that understand and respond to the relationship between political dynamics, conflict dynamics, and food insecurity</a:t>
            </a:r>
            <a:endParaRPr sz="3400">
              <a:solidFill>
                <a:schemeClr val="lt2"/>
              </a:solidFill>
            </a:endParaRPr>
          </a:p>
        </p:txBody>
      </p:sp>
      <p:sp>
        <p:nvSpPr>
          <p:cNvPr id="217" name="Google Shape;217;g18044592f11_0_25"/>
          <p:cNvSpPr txBox="1"/>
          <p:nvPr/>
        </p:nvSpPr>
        <p:spPr>
          <a:xfrm>
            <a:off x="12596000" y="6368025"/>
            <a:ext cx="55440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400">
                <a:solidFill>
                  <a:schemeClr val="lt2"/>
                </a:solidFill>
              </a:rPr>
              <a:t>Pursue protection agenda and associated advocacy around cumulative impacts of taxation and mobility barriers (e.g., roadblocks).</a:t>
            </a:r>
            <a:endParaRPr sz="34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ad6e05a413_1_57"/>
          <p:cNvSpPr txBox="1"/>
          <p:nvPr/>
        </p:nvSpPr>
        <p:spPr>
          <a:xfrm>
            <a:off x="707675" y="419100"/>
            <a:ext cx="16502100" cy="10776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i="0" lang="en-US" sz="7000" u="none" cap="none" strike="noStrike">
                <a:solidFill>
                  <a:schemeClr val="lt1"/>
                </a:solidFill>
                <a:latin typeface="Antonio"/>
                <a:ea typeface="Antonio"/>
                <a:cs typeface="Antonio"/>
                <a:sym typeface="Antonio"/>
              </a:rPr>
              <a:t>SCENARIO: If armed conflict were reduced…</a:t>
            </a:r>
            <a:endParaRPr b="0" i="0" sz="7000" u="none" cap="none" strike="noStrike">
              <a:solidFill>
                <a:srgbClr val="FFFF00"/>
              </a:solidFill>
              <a:latin typeface="Arial"/>
              <a:ea typeface="Arial"/>
              <a:cs typeface="Arial"/>
              <a:sym typeface="Arial"/>
            </a:endParaRPr>
          </a:p>
        </p:txBody>
      </p:sp>
      <p:pic>
        <p:nvPicPr>
          <p:cNvPr id="223" name="Google Shape;223;g1ad6e05a413_1_57"/>
          <p:cNvPicPr preferRelativeResize="0"/>
          <p:nvPr/>
        </p:nvPicPr>
        <p:blipFill>
          <a:blip r:embed="rId3">
            <a:alphaModFix/>
          </a:blip>
          <a:stretch>
            <a:fillRect/>
          </a:stretch>
        </p:blipFill>
        <p:spPr>
          <a:xfrm>
            <a:off x="1295400" y="1572900"/>
            <a:ext cx="15498310" cy="8485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b5b9aa7365_0_5"/>
          <p:cNvSpPr txBox="1"/>
          <p:nvPr/>
        </p:nvSpPr>
        <p:spPr>
          <a:xfrm>
            <a:off x="707675" y="419100"/>
            <a:ext cx="16502100" cy="10776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lang="en-US" sz="7000">
                <a:solidFill>
                  <a:schemeClr val="lt1"/>
                </a:solidFill>
                <a:latin typeface="Antonio"/>
                <a:ea typeface="Antonio"/>
                <a:cs typeface="Antonio"/>
                <a:sym typeface="Antonio"/>
              </a:rPr>
              <a:t>Scenario</a:t>
            </a:r>
            <a:r>
              <a:rPr b="1" i="0" lang="en-US" sz="7000" u="none" cap="none" strike="noStrike">
                <a:solidFill>
                  <a:schemeClr val="lt1"/>
                </a:solidFill>
                <a:latin typeface="Antonio"/>
                <a:ea typeface="Antonio"/>
                <a:cs typeface="Antonio"/>
                <a:sym typeface="Antonio"/>
              </a:rPr>
              <a:t>: If </a:t>
            </a:r>
            <a:r>
              <a:rPr b="1" lang="en-US" sz="7000">
                <a:solidFill>
                  <a:schemeClr val="lt1"/>
                </a:solidFill>
                <a:latin typeface="Antonio"/>
                <a:ea typeface="Antonio"/>
                <a:cs typeface="Antonio"/>
                <a:sym typeface="Antonio"/>
              </a:rPr>
              <a:t>roadblocks reduced by 20%</a:t>
            </a:r>
            <a:endParaRPr b="0" i="0" sz="7000" u="none" cap="none" strike="noStrike">
              <a:solidFill>
                <a:srgbClr val="FFFF00"/>
              </a:solidFill>
              <a:latin typeface="Arial"/>
              <a:ea typeface="Arial"/>
              <a:cs typeface="Arial"/>
              <a:sym typeface="Arial"/>
            </a:endParaRPr>
          </a:p>
        </p:txBody>
      </p:sp>
      <p:pic>
        <p:nvPicPr>
          <p:cNvPr id="229" name="Google Shape;229;g1b5b9aa7365_0_5"/>
          <p:cNvPicPr preferRelativeResize="0"/>
          <p:nvPr/>
        </p:nvPicPr>
        <p:blipFill>
          <a:blip r:embed="rId3">
            <a:alphaModFix/>
          </a:blip>
          <a:stretch>
            <a:fillRect/>
          </a:stretch>
        </p:blipFill>
        <p:spPr>
          <a:xfrm>
            <a:off x="1676400" y="1572900"/>
            <a:ext cx="15067872" cy="8485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nvSpPr>
        <p:spPr>
          <a:xfrm>
            <a:off x="4070445" y="419100"/>
            <a:ext cx="8386500" cy="13788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lang="en-US" sz="8957">
                <a:solidFill>
                  <a:schemeClr val="lt1"/>
                </a:solidFill>
                <a:latin typeface="Antonio"/>
                <a:ea typeface="Antonio"/>
                <a:cs typeface="Antonio"/>
                <a:sym typeface="Antonio"/>
              </a:rPr>
              <a:t>Research Question</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0" y="0"/>
            <a:ext cx="3286600" cy="10287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txBox="1"/>
          <p:nvPr/>
        </p:nvSpPr>
        <p:spPr>
          <a:xfrm>
            <a:off x="16459200" y="9089409"/>
            <a:ext cx="27443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03" name="Google Shape;103;p2"/>
          <p:cNvGrpSpPr/>
          <p:nvPr/>
        </p:nvGrpSpPr>
        <p:grpSpPr>
          <a:xfrm>
            <a:off x="4653500" y="3154841"/>
            <a:ext cx="12221357" cy="2549895"/>
            <a:chOff x="210730" y="741672"/>
            <a:chExt cx="8449500" cy="2344300"/>
          </a:xfrm>
        </p:grpSpPr>
        <p:sp>
          <p:nvSpPr>
            <p:cNvPr id="104" name="Google Shape;104;p2"/>
            <p:cNvSpPr txBox="1"/>
            <p:nvPr/>
          </p:nvSpPr>
          <p:spPr>
            <a:xfrm>
              <a:off x="210730" y="1557772"/>
              <a:ext cx="8449500" cy="152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E6E6E6"/>
                  </a:solidFill>
                  <a:latin typeface="Arial"/>
                  <a:ea typeface="Arial"/>
                  <a:cs typeface="Arial"/>
                  <a:sym typeface="Arial"/>
                </a:rPr>
                <a:t>How does conflict and violence create and disrupt the rural to urban value chain for food as it exists and how do women throughout this chain navigate it?</a:t>
              </a:r>
              <a:endParaRPr b="0" i="0" sz="1400" u="none" cap="none" strike="noStrike">
                <a:solidFill>
                  <a:srgbClr val="000000"/>
                </a:solidFill>
                <a:latin typeface="Arial"/>
                <a:ea typeface="Arial"/>
                <a:cs typeface="Arial"/>
                <a:sym typeface="Arial"/>
              </a:endParaRPr>
            </a:p>
          </p:txBody>
        </p:sp>
        <p:sp>
          <p:nvSpPr>
            <p:cNvPr id="105" name="Google Shape;105;p2"/>
            <p:cNvSpPr txBox="1"/>
            <p:nvPr/>
          </p:nvSpPr>
          <p:spPr>
            <a:xfrm>
              <a:off x="210730" y="741672"/>
              <a:ext cx="8449500" cy="407400"/>
            </a:xfrm>
            <a:prstGeom prst="rect">
              <a:avLst/>
            </a:prstGeom>
            <a:noFill/>
            <a:ln>
              <a:noFill/>
            </a:ln>
          </p:spPr>
          <p:txBody>
            <a:bodyPr anchorCtr="0" anchor="t" bIns="0" lIns="0" spcFirstLastPara="1" rIns="0" wrap="square" tIns="0">
              <a:spAutoFit/>
            </a:bodyPr>
            <a:lstStyle/>
            <a:p>
              <a:pPr indent="0" lvl="0" marL="0" marR="0" rtl="0" algn="ctr">
                <a:lnSpc>
                  <a:spcPct val="53314"/>
                </a:lnSpc>
                <a:spcBef>
                  <a:spcPts val="0"/>
                </a:spcBef>
                <a:spcAft>
                  <a:spcPts val="0"/>
                </a:spcAft>
                <a:buClr>
                  <a:srgbClr val="000000"/>
                </a:buClr>
                <a:buSzPts val="5400"/>
                <a:buFont typeface="Arial"/>
                <a:buNone/>
              </a:pPr>
              <a:r>
                <a:rPr b="1" i="0" lang="en-US" sz="5400" u="none" cap="none" strike="noStrike">
                  <a:solidFill>
                    <a:schemeClr val="lt1"/>
                  </a:solidFill>
                  <a:latin typeface="Arial"/>
                  <a:ea typeface="Arial"/>
                  <a:cs typeface="Arial"/>
                  <a:sym typeface="Arial"/>
                </a:rPr>
                <a:t>HAITI</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1b5b9aa7365_0_13"/>
          <p:cNvSpPr txBox="1"/>
          <p:nvPr/>
        </p:nvSpPr>
        <p:spPr>
          <a:xfrm>
            <a:off x="1331725" y="372550"/>
            <a:ext cx="15409800" cy="8928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lang="en-US" sz="5800">
                <a:solidFill>
                  <a:schemeClr val="lt1"/>
                </a:solidFill>
                <a:latin typeface="Antonio"/>
                <a:ea typeface="Antonio"/>
                <a:cs typeface="Antonio"/>
                <a:sym typeface="Antonio"/>
              </a:rPr>
              <a:t>Scenario</a:t>
            </a:r>
            <a:r>
              <a:rPr b="1" i="0" lang="en-US" sz="5800" u="none" cap="none" strike="noStrike">
                <a:solidFill>
                  <a:schemeClr val="lt1"/>
                </a:solidFill>
                <a:latin typeface="Antonio"/>
                <a:ea typeface="Antonio"/>
                <a:cs typeface="Antonio"/>
                <a:sym typeface="Antonio"/>
              </a:rPr>
              <a:t>: </a:t>
            </a:r>
            <a:r>
              <a:rPr b="1" lang="en-US" sz="5800">
                <a:solidFill>
                  <a:schemeClr val="lt1"/>
                </a:solidFill>
                <a:latin typeface="Antonio"/>
                <a:ea typeface="Antonio"/>
                <a:cs typeface="Antonio"/>
                <a:sym typeface="Antonio"/>
              </a:rPr>
              <a:t>Madam Sara</a:t>
            </a:r>
            <a:r>
              <a:rPr b="1" i="0" lang="en-US" sz="5800" u="none" cap="none" strike="noStrike">
                <a:solidFill>
                  <a:schemeClr val="lt1"/>
                </a:solidFill>
                <a:latin typeface="Antonio"/>
                <a:ea typeface="Antonio"/>
                <a:cs typeface="Antonio"/>
                <a:sym typeface="Antonio"/>
              </a:rPr>
              <a:t> + </a:t>
            </a:r>
            <a:r>
              <a:rPr b="1" lang="en-US" sz="5800">
                <a:solidFill>
                  <a:schemeClr val="lt1"/>
                </a:solidFill>
                <a:latin typeface="Antonio"/>
                <a:ea typeface="Antonio"/>
                <a:cs typeface="Antonio"/>
                <a:sym typeface="Antonio"/>
              </a:rPr>
              <a:t>Roadblocks addressed</a:t>
            </a:r>
            <a:endParaRPr b="0" i="0" sz="5800" u="none" cap="none" strike="noStrike">
              <a:solidFill>
                <a:srgbClr val="FFFF00"/>
              </a:solidFill>
              <a:latin typeface="Arial"/>
              <a:ea typeface="Arial"/>
              <a:cs typeface="Arial"/>
              <a:sym typeface="Arial"/>
            </a:endParaRPr>
          </a:p>
        </p:txBody>
      </p:sp>
      <p:pic>
        <p:nvPicPr>
          <p:cNvPr id="235" name="Google Shape;235;g1b5b9aa7365_0_13"/>
          <p:cNvPicPr preferRelativeResize="0"/>
          <p:nvPr/>
        </p:nvPicPr>
        <p:blipFill>
          <a:blip r:embed="rId3">
            <a:alphaModFix/>
          </a:blip>
          <a:stretch>
            <a:fillRect/>
          </a:stretch>
        </p:blipFill>
        <p:spPr>
          <a:xfrm>
            <a:off x="1371600" y="1417750"/>
            <a:ext cx="15339507" cy="8716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8044592f11_0_41"/>
          <p:cNvSpPr/>
          <p:nvPr/>
        </p:nvSpPr>
        <p:spPr>
          <a:xfrm>
            <a:off x="0" y="0"/>
            <a:ext cx="1248000" cy="10287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1" name="Google Shape;241;g18044592f11_0_41"/>
          <p:cNvGrpSpPr/>
          <p:nvPr/>
        </p:nvGrpSpPr>
        <p:grpSpPr>
          <a:xfrm>
            <a:off x="3674714" y="1228439"/>
            <a:ext cx="12119400" cy="4349825"/>
            <a:chOff x="-100" y="-680584"/>
            <a:chExt cx="16159200" cy="5799767"/>
          </a:xfrm>
        </p:grpSpPr>
        <p:sp>
          <p:nvSpPr>
            <p:cNvPr id="242" name="Google Shape;242;g18044592f11_0_41"/>
            <p:cNvSpPr txBox="1"/>
            <p:nvPr/>
          </p:nvSpPr>
          <p:spPr>
            <a:xfrm>
              <a:off x="-100" y="-680584"/>
              <a:ext cx="16159200" cy="4737300"/>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Clr>
                  <a:srgbClr val="000000"/>
                </a:buClr>
                <a:buSzPts val="23083"/>
                <a:buFont typeface="Arial"/>
                <a:buNone/>
              </a:pPr>
              <a:r>
                <a:rPr b="1" i="0" lang="en-US" sz="23083" u="none" cap="none" strike="noStrike">
                  <a:solidFill>
                    <a:srgbClr val="FFFFFF"/>
                  </a:solidFill>
                  <a:latin typeface="Antonio"/>
                  <a:ea typeface="Antonio"/>
                  <a:cs typeface="Antonio"/>
                  <a:sym typeface="Antonio"/>
                </a:rPr>
                <a:t>Thank you.</a:t>
              </a:r>
              <a:endParaRPr b="1" i="0" sz="17783" u="none" cap="none" strike="noStrike">
                <a:solidFill>
                  <a:srgbClr val="E6E6E6"/>
                </a:solidFill>
                <a:latin typeface="Antonio"/>
                <a:ea typeface="Antonio"/>
                <a:cs typeface="Antonio"/>
                <a:sym typeface="Antonio"/>
              </a:endParaRPr>
            </a:p>
          </p:txBody>
        </p:sp>
        <p:sp>
          <p:nvSpPr>
            <p:cNvPr id="243" name="Google Shape;243;g18044592f11_0_41"/>
            <p:cNvSpPr txBox="1"/>
            <p:nvPr/>
          </p:nvSpPr>
          <p:spPr>
            <a:xfrm>
              <a:off x="2291325" y="4749883"/>
              <a:ext cx="11576400" cy="369300"/>
            </a:xfrm>
            <a:prstGeom prst="rect">
              <a:avLst/>
            </a:prstGeom>
            <a:noFill/>
            <a:ln>
              <a:noFill/>
            </a:ln>
          </p:spPr>
          <p:txBody>
            <a:bodyPr anchorCtr="0" anchor="t" bIns="0" lIns="0" spcFirstLastPara="1" rIns="0" wrap="square" tIns="0">
              <a:spAutoFit/>
            </a:bodyPr>
            <a:lstStyle/>
            <a:p>
              <a:pPr indent="0" lvl="0" marL="0" marR="0" rtl="0" algn="ctr">
                <a:lnSpc>
                  <a:spcPct val="2055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44" name="Google Shape;244;g18044592f11_0_41"/>
          <p:cNvPicPr preferRelativeResize="0"/>
          <p:nvPr/>
        </p:nvPicPr>
        <p:blipFill rotWithShape="1">
          <a:blip r:embed="rId3">
            <a:alphaModFix amt="20000"/>
          </a:blip>
          <a:srcRect b="0" l="0" r="0" t="0"/>
          <a:stretch/>
        </p:blipFill>
        <p:spPr>
          <a:xfrm rot="-967767">
            <a:off x="15807987" y="3224971"/>
            <a:ext cx="3650492" cy="3605050"/>
          </a:xfrm>
          <a:prstGeom prst="rect">
            <a:avLst/>
          </a:prstGeom>
          <a:noFill/>
          <a:ln>
            <a:noFill/>
          </a:ln>
        </p:spPr>
      </p:pic>
      <p:pic>
        <p:nvPicPr>
          <p:cNvPr id="245" name="Google Shape;245;g18044592f11_0_41"/>
          <p:cNvPicPr preferRelativeResize="0"/>
          <p:nvPr/>
        </p:nvPicPr>
        <p:blipFill rotWithShape="1">
          <a:blip r:embed="rId4">
            <a:alphaModFix amt="20000"/>
          </a:blip>
          <a:srcRect b="0" l="0" r="0" t="0"/>
          <a:stretch/>
        </p:blipFill>
        <p:spPr>
          <a:xfrm rot="908913">
            <a:off x="15442812" y="-134553"/>
            <a:ext cx="4523884" cy="4486497"/>
          </a:xfrm>
          <a:prstGeom prst="rect">
            <a:avLst/>
          </a:prstGeom>
          <a:noFill/>
          <a:ln>
            <a:noFill/>
          </a:ln>
        </p:spPr>
      </p:pic>
      <p:pic>
        <p:nvPicPr>
          <p:cNvPr id="246" name="Google Shape;246;g18044592f11_0_41"/>
          <p:cNvPicPr preferRelativeResize="0"/>
          <p:nvPr/>
        </p:nvPicPr>
        <p:blipFill rotWithShape="1">
          <a:blip r:embed="rId5">
            <a:alphaModFix amt="20000"/>
          </a:blip>
          <a:srcRect b="0" l="0" r="0" t="0"/>
          <a:stretch/>
        </p:blipFill>
        <p:spPr>
          <a:xfrm rot="747722">
            <a:off x="16279416" y="6208012"/>
            <a:ext cx="3157816" cy="2869551"/>
          </a:xfrm>
          <a:prstGeom prst="rect">
            <a:avLst/>
          </a:prstGeom>
          <a:noFill/>
          <a:ln>
            <a:noFill/>
          </a:ln>
        </p:spPr>
      </p:pic>
      <p:pic>
        <p:nvPicPr>
          <p:cNvPr id="247" name="Google Shape;247;g18044592f11_0_41"/>
          <p:cNvPicPr preferRelativeResize="0"/>
          <p:nvPr/>
        </p:nvPicPr>
        <p:blipFill rotWithShape="1">
          <a:blip r:embed="rId6">
            <a:alphaModFix amt="20000"/>
          </a:blip>
          <a:srcRect b="0" l="0" r="0" t="0"/>
          <a:stretch/>
        </p:blipFill>
        <p:spPr>
          <a:xfrm rot="-678655">
            <a:off x="16661823" y="8719384"/>
            <a:ext cx="2393017" cy="233648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4cbe7d6d25_0_51"/>
          <p:cNvSpPr txBox="1"/>
          <p:nvPr/>
        </p:nvSpPr>
        <p:spPr>
          <a:xfrm>
            <a:off x="707675" y="419100"/>
            <a:ext cx="16502100" cy="10776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lang="en-US" sz="7000">
                <a:solidFill>
                  <a:schemeClr val="lt1"/>
                </a:solidFill>
                <a:latin typeface="Antonio"/>
                <a:ea typeface="Antonio"/>
                <a:cs typeface="Antonio"/>
                <a:sym typeface="Antonio"/>
              </a:rPr>
              <a:t>Most affected by conflict</a:t>
            </a:r>
            <a:endParaRPr b="0" i="0" sz="7000" u="none" cap="none" strike="noStrike">
              <a:solidFill>
                <a:srgbClr val="FFFF00"/>
              </a:solidFill>
              <a:latin typeface="Arial"/>
              <a:ea typeface="Arial"/>
              <a:cs typeface="Arial"/>
              <a:sym typeface="Arial"/>
            </a:endParaRPr>
          </a:p>
        </p:txBody>
      </p:sp>
      <p:pic>
        <p:nvPicPr>
          <p:cNvPr id="253" name="Google Shape;253;g24cbe7d6d25_0_51"/>
          <p:cNvPicPr preferRelativeResize="0"/>
          <p:nvPr/>
        </p:nvPicPr>
        <p:blipFill>
          <a:blip r:embed="rId3">
            <a:alphaModFix/>
          </a:blip>
          <a:stretch>
            <a:fillRect/>
          </a:stretch>
        </p:blipFill>
        <p:spPr>
          <a:xfrm>
            <a:off x="1038313" y="2456913"/>
            <a:ext cx="16211377" cy="5373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6"/>
          <p:cNvSpPr txBox="1"/>
          <p:nvPr/>
        </p:nvSpPr>
        <p:spPr>
          <a:xfrm>
            <a:off x="4070445" y="419100"/>
            <a:ext cx="13383366" cy="1654043"/>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i="0" lang="en-US" sz="8957" u="none" cap="none" strike="noStrike">
                <a:solidFill>
                  <a:schemeClr val="lt1"/>
                </a:solidFill>
                <a:latin typeface="Antonio"/>
                <a:ea typeface="Antonio"/>
                <a:cs typeface="Antonio"/>
                <a:sym typeface="Antonio"/>
              </a:rPr>
              <a:t>DESIGN AND METHODS</a:t>
            </a:r>
            <a:endParaRPr b="0" i="0" sz="1400" u="none" cap="none" strike="noStrike">
              <a:solidFill>
                <a:schemeClr val="lt1"/>
              </a:solidFill>
              <a:latin typeface="Arial"/>
              <a:ea typeface="Arial"/>
              <a:cs typeface="Arial"/>
              <a:sym typeface="Arial"/>
            </a:endParaRPr>
          </a:p>
        </p:txBody>
      </p:sp>
      <p:sp>
        <p:nvSpPr>
          <p:cNvPr id="111" name="Google Shape;111;p26"/>
          <p:cNvSpPr txBox="1"/>
          <p:nvPr/>
        </p:nvSpPr>
        <p:spPr>
          <a:xfrm>
            <a:off x="4086367" y="1892458"/>
            <a:ext cx="13367400" cy="7634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E6E6E6"/>
                </a:solidFill>
                <a:latin typeface="Arial"/>
                <a:ea typeface="Arial"/>
                <a:cs typeface="Arial"/>
                <a:sym typeface="Arial"/>
              </a:rPr>
              <a:t>Systems thinking to disentangle complex factors, relationships and impacts and identify leverage points for the greatest impact.</a:t>
            </a:r>
            <a:endParaRPr b="0" i="0" sz="1400" u="none" cap="none" strike="noStrike">
              <a:solidFill>
                <a:srgbClr val="E6E6E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rgbClr val="E6E6E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E6E6E6"/>
                </a:solidFill>
                <a:latin typeface="Arial"/>
                <a:ea typeface="Arial"/>
                <a:cs typeface="Arial"/>
                <a:sym typeface="Arial"/>
              </a:rPr>
              <a:t>Five-part process: </a:t>
            </a:r>
            <a:endParaRPr b="0" i="0" sz="4400" u="none" cap="none" strike="noStrike">
              <a:solidFill>
                <a:srgbClr val="E6E6E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rgbClr val="E6E6E6"/>
              </a:solidFill>
              <a:latin typeface="Arial"/>
              <a:ea typeface="Arial"/>
              <a:cs typeface="Arial"/>
              <a:sym typeface="Arial"/>
            </a:endParaRPr>
          </a:p>
          <a:p>
            <a:pPr indent="-431800" lvl="0" marL="457200" marR="0" rtl="0" algn="l">
              <a:lnSpc>
                <a:spcPct val="100000"/>
              </a:lnSpc>
              <a:spcBef>
                <a:spcPts val="0"/>
              </a:spcBef>
              <a:spcAft>
                <a:spcPts val="0"/>
              </a:spcAft>
              <a:buClr>
                <a:srgbClr val="E6E6E6"/>
              </a:buClr>
              <a:buSzPts val="2800"/>
              <a:buFont typeface="Arial"/>
              <a:buAutoNum type="arabicPeriod"/>
            </a:pPr>
            <a:r>
              <a:rPr b="0" i="0" lang="en-US" sz="4400" u="none" cap="none" strike="noStrike">
                <a:solidFill>
                  <a:srgbClr val="E6E6E6"/>
                </a:solidFill>
                <a:latin typeface="Arial"/>
                <a:ea typeface="Arial"/>
                <a:cs typeface="Arial"/>
                <a:sym typeface="Arial"/>
              </a:rPr>
              <a:t>Evidence review; </a:t>
            </a:r>
            <a:endParaRPr b="0" i="0" sz="1000" u="none" cap="none" strike="noStrike">
              <a:solidFill>
                <a:srgbClr val="E6E6E6"/>
              </a:solidFill>
              <a:latin typeface="Arial"/>
              <a:ea typeface="Arial"/>
              <a:cs typeface="Arial"/>
              <a:sym typeface="Arial"/>
            </a:endParaRPr>
          </a:p>
          <a:p>
            <a:pPr indent="-431800" lvl="0" marL="457200" marR="0" rtl="0" algn="l">
              <a:lnSpc>
                <a:spcPct val="100000"/>
              </a:lnSpc>
              <a:spcBef>
                <a:spcPts val="0"/>
              </a:spcBef>
              <a:spcAft>
                <a:spcPts val="0"/>
              </a:spcAft>
              <a:buClr>
                <a:srgbClr val="E6E6E6"/>
              </a:buClr>
              <a:buSzPts val="2800"/>
              <a:buFont typeface="Arial"/>
              <a:buAutoNum type="arabicPeriod"/>
            </a:pPr>
            <a:r>
              <a:rPr lang="en-US" sz="4400">
                <a:solidFill>
                  <a:srgbClr val="E6E6E6"/>
                </a:solidFill>
              </a:rPr>
              <a:t>8 </a:t>
            </a:r>
            <a:r>
              <a:rPr b="0" i="0" lang="en-US" sz="4400" u="none" cap="none" strike="noStrike">
                <a:solidFill>
                  <a:srgbClr val="E6E6E6"/>
                </a:solidFill>
                <a:latin typeface="Arial"/>
                <a:ea typeface="Arial"/>
                <a:cs typeface="Arial"/>
                <a:sym typeface="Arial"/>
              </a:rPr>
              <a:t>Key Informant Interviews (KIIs); </a:t>
            </a:r>
            <a:endParaRPr b="0" i="0" sz="1000" u="none" cap="none" strike="noStrike">
              <a:solidFill>
                <a:srgbClr val="E6E6E6"/>
              </a:solidFill>
              <a:latin typeface="Arial"/>
              <a:ea typeface="Arial"/>
              <a:cs typeface="Arial"/>
              <a:sym typeface="Arial"/>
            </a:endParaRPr>
          </a:p>
          <a:p>
            <a:pPr indent="-431800" lvl="0" marL="457200" marR="0" rtl="0" algn="l">
              <a:lnSpc>
                <a:spcPct val="100000"/>
              </a:lnSpc>
              <a:spcBef>
                <a:spcPts val="0"/>
              </a:spcBef>
              <a:spcAft>
                <a:spcPts val="0"/>
              </a:spcAft>
              <a:buClr>
                <a:srgbClr val="E6E6E6"/>
              </a:buClr>
              <a:buSzPts val="2800"/>
              <a:buFont typeface="Arial"/>
              <a:buAutoNum type="arabicPeriod"/>
            </a:pPr>
            <a:r>
              <a:rPr lang="en-US" sz="4400">
                <a:solidFill>
                  <a:srgbClr val="E6E6E6"/>
                </a:solidFill>
              </a:rPr>
              <a:t>5 </a:t>
            </a:r>
            <a:r>
              <a:rPr b="0" i="0" lang="en-US" sz="4400" u="none" cap="none" strike="noStrike">
                <a:solidFill>
                  <a:srgbClr val="E6E6E6"/>
                </a:solidFill>
                <a:latin typeface="Arial"/>
                <a:ea typeface="Arial"/>
                <a:cs typeface="Arial"/>
                <a:sym typeface="Arial"/>
              </a:rPr>
              <a:t>Focus Group Discussions (FGDs); </a:t>
            </a:r>
            <a:endParaRPr b="0" i="0" sz="1000" u="none" cap="none" strike="noStrike">
              <a:solidFill>
                <a:srgbClr val="E6E6E6"/>
              </a:solidFill>
              <a:latin typeface="Arial"/>
              <a:ea typeface="Arial"/>
              <a:cs typeface="Arial"/>
              <a:sym typeface="Arial"/>
            </a:endParaRPr>
          </a:p>
          <a:p>
            <a:pPr indent="-431800" lvl="0" marL="457200" marR="0" rtl="0" algn="l">
              <a:lnSpc>
                <a:spcPct val="100000"/>
              </a:lnSpc>
              <a:spcBef>
                <a:spcPts val="0"/>
              </a:spcBef>
              <a:spcAft>
                <a:spcPts val="0"/>
              </a:spcAft>
              <a:buClr>
                <a:srgbClr val="E6E6E6"/>
              </a:buClr>
              <a:buSzPts val="2800"/>
              <a:buFont typeface="Arial"/>
              <a:buAutoNum type="arabicPeriod"/>
            </a:pPr>
            <a:r>
              <a:rPr b="0" i="0" lang="en-US" sz="4400" u="none" cap="none" strike="noStrike">
                <a:solidFill>
                  <a:srgbClr val="E6E6E6"/>
                </a:solidFill>
                <a:latin typeface="Arial"/>
                <a:ea typeface="Arial"/>
                <a:cs typeface="Arial"/>
                <a:sym typeface="Arial"/>
              </a:rPr>
              <a:t>Fuzzy Cognitive Mapping (FCMs); </a:t>
            </a:r>
            <a:endParaRPr b="0" i="0" sz="1000" u="none" cap="none" strike="noStrike">
              <a:solidFill>
                <a:srgbClr val="E6E6E6"/>
              </a:solidFill>
              <a:latin typeface="Arial"/>
              <a:ea typeface="Arial"/>
              <a:cs typeface="Arial"/>
              <a:sym typeface="Arial"/>
            </a:endParaRPr>
          </a:p>
          <a:p>
            <a:pPr indent="-431800" lvl="0" marL="457200" marR="0" rtl="0" algn="l">
              <a:lnSpc>
                <a:spcPct val="100000"/>
              </a:lnSpc>
              <a:spcBef>
                <a:spcPts val="0"/>
              </a:spcBef>
              <a:spcAft>
                <a:spcPts val="0"/>
              </a:spcAft>
              <a:buClr>
                <a:srgbClr val="E6E6E6"/>
              </a:buClr>
              <a:buSzPts val="2800"/>
              <a:buFont typeface="Arial"/>
              <a:buAutoNum type="arabicPeriod"/>
            </a:pPr>
            <a:r>
              <a:rPr b="0" i="0" lang="en-US" sz="4400" u="none" cap="none" strike="noStrike">
                <a:solidFill>
                  <a:srgbClr val="E6E6E6"/>
                </a:solidFill>
                <a:latin typeface="Arial"/>
                <a:ea typeface="Arial"/>
                <a:cs typeface="Arial"/>
                <a:sym typeface="Arial"/>
              </a:rPr>
              <a:t>Survey triangulation (n=97</a:t>
            </a:r>
            <a:r>
              <a:rPr lang="en-US" sz="4400">
                <a:solidFill>
                  <a:srgbClr val="E6E6E6"/>
                </a:solidFill>
              </a:rPr>
              <a:t>2</a:t>
            </a:r>
            <a:r>
              <a:rPr b="0" i="0" lang="en-US" sz="4400" u="none" cap="none" strike="noStrike">
                <a:solidFill>
                  <a:srgbClr val="E6E6E6"/>
                </a:solidFill>
                <a:latin typeface="Arial"/>
                <a:ea typeface="Arial"/>
                <a:cs typeface="Arial"/>
                <a:sym typeface="Arial"/>
              </a:rPr>
              <a:t>).</a:t>
            </a:r>
            <a:endParaRPr b="0" i="0" sz="4800" u="none" cap="none" strike="noStrike">
              <a:solidFill>
                <a:srgbClr val="FFFF00"/>
              </a:solidFill>
              <a:latin typeface="Arial"/>
              <a:ea typeface="Arial"/>
              <a:cs typeface="Arial"/>
              <a:sym typeface="Arial"/>
            </a:endParaRPr>
          </a:p>
        </p:txBody>
      </p:sp>
      <p:sp>
        <p:nvSpPr>
          <p:cNvPr id="112" name="Google Shape;112;p26"/>
          <p:cNvSpPr/>
          <p:nvPr/>
        </p:nvSpPr>
        <p:spPr>
          <a:xfrm>
            <a:off x="0" y="0"/>
            <a:ext cx="3286600" cy="10287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8044592f11_0_58"/>
          <p:cNvSpPr/>
          <p:nvPr/>
        </p:nvSpPr>
        <p:spPr>
          <a:xfrm>
            <a:off x="0" y="1888325"/>
            <a:ext cx="18288000" cy="8398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8044592f11_0_58"/>
          <p:cNvSpPr txBox="1"/>
          <p:nvPr/>
        </p:nvSpPr>
        <p:spPr>
          <a:xfrm>
            <a:off x="469995" y="509525"/>
            <a:ext cx="13383300" cy="13788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i="0" lang="en-US" sz="8957" u="none" cap="none" strike="noStrike">
                <a:solidFill>
                  <a:schemeClr val="lt1"/>
                </a:solidFill>
                <a:latin typeface="Antonio"/>
                <a:ea typeface="Antonio"/>
                <a:cs typeface="Antonio"/>
                <a:sym typeface="Antonio"/>
              </a:rPr>
              <a:t>MAPPING EXAMPLE</a:t>
            </a:r>
            <a:endParaRPr b="0" i="0" sz="1400" u="none" cap="none" strike="noStrike">
              <a:solidFill>
                <a:schemeClr val="lt1"/>
              </a:solidFill>
              <a:latin typeface="Arial"/>
              <a:ea typeface="Arial"/>
              <a:cs typeface="Arial"/>
              <a:sym typeface="Arial"/>
            </a:endParaRPr>
          </a:p>
        </p:txBody>
      </p:sp>
      <p:pic>
        <p:nvPicPr>
          <p:cNvPr id="119" name="Google Shape;119;g18044592f11_0_58"/>
          <p:cNvPicPr preferRelativeResize="0"/>
          <p:nvPr/>
        </p:nvPicPr>
        <p:blipFill>
          <a:blip r:embed="rId3">
            <a:alphaModFix/>
          </a:blip>
          <a:stretch>
            <a:fillRect/>
          </a:stretch>
        </p:blipFill>
        <p:spPr>
          <a:xfrm>
            <a:off x="0" y="2022025"/>
            <a:ext cx="18288000" cy="8088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8044592f11_0_65"/>
          <p:cNvSpPr/>
          <p:nvPr/>
        </p:nvSpPr>
        <p:spPr>
          <a:xfrm>
            <a:off x="0" y="1888325"/>
            <a:ext cx="18288000" cy="8398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18044592f11_0_65"/>
          <p:cNvSpPr txBox="1"/>
          <p:nvPr/>
        </p:nvSpPr>
        <p:spPr>
          <a:xfrm>
            <a:off x="469995" y="509525"/>
            <a:ext cx="13383300" cy="30333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chemeClr val="dk1"/>
              </a:buClr>
              <a:buSzPts val="8957"/>
              <a:buFont typeface="Arial"/>
              <a:buNone/>
            </a:pPr>
            <a:r>
              <a:rPr b="1" i="0" lang="en-US" sz="8957" u="none" cap="none" strike="noStrike">
                <a:solidFill>
                  <a:schemeClr val="lt1"/>
                </a:solidFill>
                <a:latin typeface="Antonio"/>
                <a:ea typeface="Antonio"/>
                <a:cs typeface="Antonio"/>
                <a:sym typeface="Antonio"/>
              </a:rPr>
              <a:t>MAPPING EXAMPLE</a:t>
            </a:r>
            <a:endParaRPr b="0" i="0" sz="1400" u="none" cap="none" strike="noStrike">
              <a:solidFill>
                <a:schemeClr val="lt1"/>
              </a:solidFill>
              <a:latin typeface="Arial"/>
              <a:ea typeface="Arial"/>
              <a:cs typeface="Arial"/>
              <a:sym typeface="Arial"/>
            </a:endParaRPr>
          </a:p>
          <a:p>
            <a:pPr indent="0" lvl="0" marL="0" marR="0" rtl="0" algn="l">
              <a:lnSpc>
                <a:spcPct val="120006"/>
              </a:lnSpc>
              <a:spcBef>
                <a:spcPts val="0"/>
              </a:spcBef>
              <a:spcAft>
                <a:spcPts val="0"/>
              </a:spcAft>
              <a:buClr>
                <a:srgbClr val="000000"/>
              </a:buClr>
              <a:buSzPts val="8957"/>
              <a:buFont typeface="Arial"/>
              <a:buNone/>
            </a:pPr>
            <a:r>
              <a:t/>
            </a:r>
            <a:endParaRPr b="1" i="0" sz="8957" u="none" cap="none" strike="noStrike">
              <a:solidFill>
                <a:schemeClr val="lt1"/>
              </a:solidFill>
              <a:latin typeface="Antonio"/>
              <a:ea typeface="Antonio"/>
              <a:cs typeface="Antonio"/>
              <a:sym typeface="Antonio"/>
            </a:endParaRPr>
          </a:p>
        </p:txBody>
      </p:sp>
      <p:pic>
        <p:nvPicPr>
          <p:cNvPr id="126" name="Google Shape;126;g18044592f11_0_65"/>
          <p:cNvPicPr preferRelativeResize="0"/>
          <p:nvPr/>
        </p:nvPicPr>
        <p:blipFill>
          <a:blip r:embed="rId3">
            <a:alphaModFix/>
          </a:blip>
          <a:stretch>
            <a:fillRect/>
          </a:stretch>
        </p:blipFill>
        <p:spPr>
          <a:xfrm>
            <a:off x="0" y="1869877"/>
            <a:ext cx="18288000" cy="83760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8044592f11_0_77"/>
          <p:cNvSpPr/>
          <p:nvPr/>
        </p:nvSpPr>
        <p:spPr>
          <a:xfrm>
            <a:off x="0" y="1888325"/>
            <a:ext cx="18288000" cy="8398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18044592f11_0_77"/>
          <p:cNvSpPr txBox="1"/>
          <p:nvPr/>
        </p:nvSpPr>
        <p:spPr>
          <a:xfrm>
            <a:off x="469995" y="509525"/>
            <a:ext cx="13383300" cy="30333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chemeClr val="dk1"/>
              </a:buClr>
              <a:buSzPts val="8957"/>
              <a:buFont typeface="Arial"/>
              <a:buNone/>
            </a:pPr>
            <a:r>
              <a:rPr b="1" i="0" lang="en-US" sz="8957" u="none" cap="none" strike="noStrike">
                <a:solidFill>
                  <a:schemeClr val="lt1"/>
                </a:solidFill>
                <a:latin typeface="Antonio"/>
                <a:ea typeface="Antonio"/>
                <a:cs typeface="Antonio"/>
                <a:sym typeface="Antonio"/>
              </a:rPr>
              <a:t>MAPPING EXAMPLE</a:t>
            </a:r>
            <a:endParaRPr b="0" i="0" sz="1400" u="none" cap="none" strike="noStrike">
              <a:solidFill>
                <a:schemeClr val="lt1"/>
              </a:solidFill>
              <a:latin typeface="Arial"/>
              <a:ea typeface="Arial"/>
              <a:cs typeface="Arial"/>
              <a:sym typeface="Arial"/>
            </a:endParaRPr>
          </a:p>
          <a:p>
            <a:pPr indent="0" lvl="0" marL="0" marR="0" rtl="0" algn="l">
              <a:lnSpc>
                <a:spcPct val="120006"/>
              </a:lnSpc>
              <a:spcBef>
                <a:spcPts val="0"/>
              </a:spcBef>
              <a:spcAft>
                <a:spcPts val="0"/>
              </a:spcAft>
              <a:buClr>
                <a:srgbClr val="000000"/>
              </a:buClr>
              <a:buSzPts val="8957"/>
              <a:buFont typeface="Arial"/>
              <a:buNone/>
            </a:pPr>
            <a:r>
              <a:t/>
            </a:r>
            <a:endParaRPr b="1" i="0" sz="8957" u="none" cap="none" strike="noStrike">
              <a:solidFill>
                <a:schemeClr val="lt1"/>
              </a:solidFill>
              <a:latin typeface="Antonio"/>
              <a:ea typeface="Antonio"/>
              <a:cs typeface="Antonio"/>
              <a:sym typeface="Antonio"/>
            </a:endParaRPr>
          </a:p>
        </p:txBody>
      </p:sp>
      <p:pic>
        <p:nvPicPr>
          <p:cNvPr id="133" name="Google Shape;133;g18044592f11_0_77"/>
          <p:cNvPicPr preferRelativeResize="0"/>
          <p:nvPr/>
        </p:nvPicPr>
        <p:blipFill>
          <a:blip r:embed="rId3">
            <a:alphaModFix/>
          </a:blip>
          <a:stretch>
            <a:fillRect/>
          </a:stretch>
        </p:blipFill>
        <p:spPr>
          <a:xfrm>
            <a:off x="0" y="1869877"/>
            <a:ext cx="18288000" cy="83760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6"/>
          <p:cNvPicPr preferRelativeResize="0"/>
          <p:nvPr/>
        </p:nvPicPr>
        <p:blipFill rotWithShape="1">
          <a:blip r:embed="rId3">
            <a:alphaModFix/>
          </a:blip>
          <a:srcRect b="0" l="0" r="0" t="0"/>
          <a:stretch/>
        </p:blipFill>
        <p:spPr>
          <a:xfrm>
            <a:off x="1371601" y="256127"/>
            <a:ext cx="16662401" cy="9774747"/>
          </a:xfrm>
          <a:prstGeom prst="rect">
            <a:avLst/>
          </a:prstGeom>
          <a:noFill/>
          <a:ln>
            <a:noFill/>
          </a:ln>
        </p:spPr>
      </p:pic>
      <p:sp>
        <p:nvSpPr>
          <p:cNvPr id="139" name="Google Shape;139;p6"/>
          <p:cNvSpPr txBox="1"/>
          <p:nvPr/>
        </p:nvSpPr>
        <p:spPr>
          <a:xfrm rot="-5400000">
            <a:off x="-195767" y="639883"/>
            <a:ext cx="2168400" cy="14007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Clr>
                <a:srgbClr val="000000"/>
              </a:buClr>
              <a:buSzPts val="9099"/>
              <a:buFont typeface="Arial"/>
              <a:buNone/>
            </a:pPr>
            <a:r>
              <a:rPr b="1" i="0" lang="en-US" sz="9099" u="none" cap="none" strike="noStrike">
                <a:solidFill>
                  <a:schemeClr val="lt1"/>
                </a:solidFill>
                <a:latin typeface="Antonio"/>
                <a:ea typeface="Antonio"/>
                <a:cs typeface="Antonio"/>
                <a:sym typeface="Antonio"/>
              </a:rPr>
              <a:t>HAITI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nvSpPr>
        <p:spPr>
          <a:xfrm>
            <a:off x="3675400" y="419100"/>
            <a:ext cx="4106700" cy="41121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i="0" lang="en-US" sz="7857" u="none" cap="none" strike="noStrike">
                <a:solidFill>
                  <a:schemeClr val="lt1"/>
                </a:solidFill>
                <a:latin typeface="Antonio"/>
                <a:ea typeface="Antonio"/>
                <a:cs typeface="Antonio"/>
                <a:sym typeface="Antonio"/>
              </a:rPr>
              <a:t>MOST CONNECTED FACTORS</a:t>
            </a:r>
            <a:endParaRPr b="1" i="0" sz="3900" u="none" cap="none" strike="noStrike">
              <a:solidFill>
                <a:srgbClr val="E6E6E6"/>
              </a:solidFill>
              <a:latin typeface="Arial"/>
              <a:ea typeface="Arial"/>
              <a:cs typeface="Arial"/>
              <a:sym typeface="Arial"/>
            </a:endParaRPr>
          </a:p>
        </p:txBody>
      </p:sp>
      <p:sp>
        <p:nvSpPr>
          <p:cNvPr id="145" name="Google Shape;145;p9"/>
          <p:cNvSpPr/>
          <p:nvPr/>
        </p:nvSpPr>
        <p:spPr>
          <a:xfrm>
            <a:off x="0" y="0"/>
            <a:ext cx="3286600" cy="10287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6" name="Google Shape;146;p9"/>
          <p:cNvPicPr preferRelativeResize="0"/>
          <p:nvPr/>
        </p:nvPicPr>
        <p:blipFill>
          <a:blip r:embed="rId3">
            <a:alphaModFix/>
          </a:blip>
          <a:stretch>
            <a:fillRect/>
          </a:stretch>
        </p:blipFill>
        <p:spPr>
          <a:xfrm>
            <a:off x="7907612" y="0"/>
            <a:ext cx="10380378" cy="10287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1ad6e05a413_1_97"/>
          <p:cNvSpPr txBox="1"/>
          <p:nvPr/>
        </p:nvSpPr>
        <p:spPr>
          <a:xfrm>
            <a:off x="707675" y="419100"/>
            <a:ext cx="16502100" cy="10776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8957"/>
              <a:buFont typeface="Arial"/>
              <a:buNone/>
            </a:pPr>
            <a:r>
              <a:rPr b="1" lang="en-US" sz="7000">
                <a:solidFill>
                  <a:schemeClr val="lt1"/>
                </a:solidFill>
                <a:latin typeface="Antonio"/>
                <a:ea typeface="Antonio"/>
                <a:cs typeface="Antonio"/>
                <a:sym typeface="Antonio"/>
              </a:rPr>
              <a:t>HAITI </a:t>
            </a:r>
            <a:r>
              <a:rPr b="1" i="0" lang="en-US" sz="7000" u="none" cap="none" strike="noStrike">
                <a:solidFill>
                  <a:schemeClr val="lt1"/>
                </a:solidFill>
                <a:latin typeface="Antonio"/>
                <a:ea typeface="Antonio"/>
                <a:cs typeface="Antonio"/>
                <a:sym typeface="Antonio"/>
              </a:rPr>
              <a:t>MAP: </a:t>
            </a:r>
            <a:r>
              <a:rPr b="1" lang="en-US" sz="7000">
                <a:solidFill>
                  <a:schemeClr val="lt1"/>
                </a:solidFill>
                <a:latin typeface="Antonio"/>
                <a:ea typeface="Antonio"/>
                <a:cs typeface="Antonio"/>
                <a:sym typeface="Antonio"/>
              </a:rPr>
              <a:t>Madam Sara victimization</a:t>
            </a:r>
            <a:endParaRPr b="0" i="0" sz="7000" u="none" cap="none" strike="noStrike">
              <a:solidFill>
                <a:srgbClr val="FFFF00"/>
              </a:solidFill>
              <a:latin typeface="Arial"/>
              <a:ea typeface="Arial"/>
              <a:cs typeface="Arial"/>
              <a:sym typeface="Arial"/>
            </a:endParaRPr>
          </a:p>
        </p:txBody>
      </p:sp>
      <p:pic>
        <p:nvPicPr>
          <p:cNvPr id="152" name="Google Shape;152;g1ad6e05a413_1_97"/>
          <p:cNvPicPr preferRelativeResize="0"/>
          <p:nvPr/>
        </p:nvPicPr>
        <p:blipFill>
          <a:blip r:embed="rId3">
            <a:alphaModFix/>
          </a:blip>
          <a:stretch>
            <a:fillRect/>
          </a:stretch>
        </p:blipFill>
        <p:spPr>
          <a:xfrm>
            <a:off x="152400" y="1649100"/>
            <a:ext cx="17983200" cy="79634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Caitriona Dowd</dc:creator>
</cp:coreProperties>
</file>