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9" r:id="rId2"/>
    <p:sldId id="304" r:id="rId3"/>
    <p:sldId id="305" r:id="rId4"/>
    <p:sldId id="260" r:id="rId5"/>
    <p:sldId id="299" r:id="rId6"/>
    <p:sldId id="298" r:id="rId7"/>
    <p:sldId id="256" r:id="rId8"/>
    <p:sldId id="257" r:id="rId9"/>
    <p:sldId id="258" r:id="rId10"/>
    <p:sldId id="300" r:id="rId11"/>
    <p:sldId id="264" r:id="rId12"/>
    <p:sldId id="267" r:id="rId13"/>
    <p:sldId id="268" r:id="rId14"/>
    <p:sldId id="269" r:id="rId15"/>
    <p:sldId id="270" r:id="rId16"/>
    <p:sldId id="271" r:id="rId17"/>
    <p:sldId id="272" r:id="rId18"/>
    <p:sldId id="273" r:id="rId19"/>
    <p:sldId id="301" r:id="rId20"/>
    <p:sldId id="302" r:id="rId21"/>
    <p:sldId id="276" r:id="rId22"/>
    <p:sldId id="277" r:id="rId23"/>
    <p:sldId id="278" r:id="rId24"/>
    <p:sldId id="275" r:id="rId25"/>
    <p:sldId id="274" r:id="rId26"/>
    <p:sldId id="266" r:id="rId27"/>
    <p:sldId id="280" r:id="rId28"/>
    <p:sldId id="281" r:id="rId29"/>
    <p:sldId id="282" r:id="rId30"/>
    <p:sldId id="283" r:id="rId31"/>
    <p:sldId id="279" r:id="rId32"/>
    <p:sldId id="284" r:id="rId33"/>
    <p:sldId id="285" r:id="rId34"/>
    <p:sldId id="287" r:id="rId35"/>
    <p:sldId id="286" r:id="rId36"/>
    <p:sldId id="288" r:id="rId37"/>
    <p:sldId id="290" r:id="rId38"/>
    <p:sldId id="289" r:id="rId39"/>
    <p:sldId id="291" r:id="rId40"/>
    <p:sldId id="306" r:id="rId41"/>
    <p:sldId id="294" r:id="rId42"/>
    <p:sldId id="295" r:id="rId43"/>
    <p:sldId id="296" r:id="rId44"/>
    <p:sldId id="30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i/xsFMlX1MKSgWdwuNUgQ==" hashData="X1/m5Q5u98oGyzvwCt9b1k3LQ+RIlXltACB5IkNbeYejmYPZoHnpdRmhMakqGCM3kaUPU5WEwMzVyqygCVVeW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19"/>
    <p:restoredTop sz="76122"/>
  </p:normalViewPr>
  <p:slideViewPr>
    <p:cSldViewPr snapToGrid="0" snapToObjects="1">
      <p:cViewPr varScale="1">
        <p:scale>
          <a:sx n="96" d="100"/>
          <a:sy n="96" d="100"/>
        </p:scale>
        <p:origin x="32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394D0-6B54-4C4A-A5AB-E2CDA030061B}" type="datetimeFigureOut">
              <a:rPr lang="en-US" smtClean="0"/>
              <a:t>3/2/20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5DC4F-5C82-A64B-A847-717A77510B86}" type="slidenum">
              <a:rPr lang="en-US" smtClean="0"/>
              <a:t>‹#›</a:t>
            </a:fld>
            <a:endParaRPr lang="en-US"/>
          </a:p>
        </p:txBody>
      </p:sp>
    </p:spTree>
    <p:extLst>
      <p:ext uri="{BB962C8B-B14F-4D97-AF65-F5344CB8AC3E}">
        <p14:creationId xmlns:p14="http://schemas.microsoft.com/office/powerpoint/2010/main" val="205445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hi.harvard.edu/research/signal"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chowarth@hsph.harvard.edu"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Citation | “Displacement and Destruction: Analysis of </a:t>
            </a:r>
            <a:r>
              <a:rPr lang="en-US" sz="1200" b="0" i="0" u="none" strike="noStrike" kern="1200" dirty="0" err="1">
                <a:solidFill>
                  <a:schemeClr val="tx1"/>
                </a:solidFill>
                <a:effectLst/>
                <a:latin typeface="+mn-lt"/>
                <a:ea typeface="+mn-ea"/>
                <a:cs typeface="+mn-cs"/>
              </a:rPr>
              <a:t>Idlib</a:t>
            </a:r>
            <a:r>
              <a:rPr lang="en-US" sz="1200" b="0" i="0" u="none" strike="noStrike" kern="1200" dirty="0">
                <a:solidFill>
                  <a:schemeClr val="tx1"/>
                </a:solidFill>
                <a:effectLst/>
                <a:latin typeface="+mn-lt"/>
                <a:ea typeface="+mn-ea"/>
                <a:cs typeface="+mn-cs"/>
              </a:rPr>
              <a:t>, Syria 2017-2020,” (4 March 2020) Signal Program on Human Security and Technology: Harvard Humanitarian Initiative, Cambridge, MA. Available at URL</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Signal Program on Human Security and Technology at the Harvard Humanitarian Initiative used very high-resolution satellite imagery produced by </a:t>
            </a:r>
            <a:r>
              <a:rPr lang="en-US" sz="1200" b="0" i="0" u="none" strike="noStrike" kern="1200" dirty="0" err="1">
                <a:solidFill>
                  <a:schemeClr val="tx1"/>
                </a:solidFill>
                <a:effectLst/>
                <a:latin typeface="+mn-lt"/>
                <a:ea typeface="+mn-ea"/>
                <a:cs typeface="+mn-cs"/>
              </a:rPr>
              <a:t>Maxar</a:t>
            </a:r>
            <a:r>
              <a:rPr lang="en-US" sz="1200" b="0" i="0" u="none" strike="noStrike" kern="1200" dirty="0">
                <a:solidFill>
                  <a:schemeClr val="tx1"/>
                </a:solidFill>
                <a:effectLst/>
                <a:latin typeface="+mn-lt"/>
                <a:ea typeface="+mn-ea"/>
                <a:cs typeface="+mn-cs"/>
              </a:rPr>
              <a:t> Technologies, also known as </a:t>
            </a:r>
            <a:r>
              <a:rPr lang="en-US" sz="1200" b="0" i="0" u="none" strike="noStrike" kern="1200" dirty="0" err="1">
                <a:solidFill>
                  <a:schemeClr val="tx1"/>
                </a:solidFill>
                <a:effectLst/>
                <a:latin typeface="+mn-lt"/>
                <a:ea typeface="+mn-ea"/>
                <a:cs typeface="+mn-cs"/>
              </a:rPr>
              <a:t>DigitalGlobe</a:t>
            </a:r>
            <a:r>
              <a:rPr lang="en-US" sz="1200" b="0" i="0" u="none" strike="noStrike" kern="1200" dirty="0">
                <a:solidFill>
                  <a:schemeClr val="tx1"/>
                </a:solidFill>
                <a:effectLst/>
                <a:latin typeface="+mn-lt"/>
                <a:ea typeface="+mn-ea"/>
                <a:cs typeface="+mn-cs"/>
              </a:rPr>
              <a:t>, to analyze the expansion of internally displaced person (IDP) camps and the destruction of towns in </a:t>
            </a:r>
            <a:r>
              <a:rPr lang="en-US" sz="1200" b="0" i="0" u="none" strike="noStrike" kern="1200" dirty="0" err="1">
                <a:solidFill>
                  <a:schemeClr val="tx1"/>
                </a:solidFill>
                <a:effectLst/>
                <a:latin typeface="+mn-lt"/>
                <a:ea typeface="+mn-ea"/>
                <a:cs typeface="+mn-cs"/>
              </a:rPr>
              <a:t>Idlib</a:t>
            </a:r>
            <a:r>
              <a:rPr lang="en-US" sz="1200" b="0" i="0" u="none" strike="noStrike" kern="1200" dirty="0">
                <a:solidFill>
                  <a:schemeClr val="tx1"/>
                </a:solidFill>
                <a:effectLst/>
                <a:latin typeface="+mn-lt"/>
                <a:ea typeface="+mn-ea"/>
                <a:cs typeface="+mn-cs"/>
              </a:rPr>
              <a:t> Governorate in Northeastern Syria. The sites were selected for imagery analysis given the availability and quality of imagery and the visibility of camp expansion; areas of destruction were identified through satellite imagery observations in Southern </a:t>
            </a:r>
            <a:r>
              <a:rPr lang="en-US" sz="1200" b="0" i="0" u="none" strike="noStrike" kern="1200" dirty="0" err="1">
                <a:solidFill>
                  <a:schemeClr val="tx1"/>
                </a:solidFill>
                <a:effectLst/>
                <a:latin typeface="+mn-lt"/>
                <a:ea typeface="+mn-ea"/>
                <a:cs typeface="+mn-cs"/>
              </a:rPr>
              <a:t>Idlib</a:t>
            </a:r>
            <a:r>
              <a:rPr lang="en-US" sz="1200" b="0" i="0" u="none" strike="noStrike" kern="1200" dirty="0">
                <a:solidFill>
                  <a:schemeClr val="tx1"/>
                </a:solidFill>
                <a:effectLst/>
                <a:latin typeface="+mn-lt"/>
                <a:ea typeface="+mn-ea"/>
                <a:cs typeface="+mn-cs"/>
              </a:rPr>
              <a:t>, corroborated by news reports of fighting in the region. </a:t>
            </a:r>
            <a:r>
              <a:rPr lang="en-US" sz="1200" b="1" i="0" u="none" strike="noStrike" kern="1200" dirty="0">
                <a:solidFill>
                  <a:schemeClr val="tx1"/>
                </a:solidFill>
                <a:effectLst/>
                <a:latin typeface="+mn-lt"/>
                <a:ea typeface="+mn-ea"/>
                <a:cs typeface="+mn-cs"/>
              </a:rPr>
              <a:t>The exact locations of the analyzed areas are intentionally withheld from this report.</a:t>
            </a:r>
            <a:r>
              <a:rPr lang="en-US" sz="1200" b="0" i="0" u="none" strike="noStrike" kern="1200" dirty="0">
                <a:solidFill>
                  <a:schemeClr val="tx1"/>
                </a:solidFill>
                <a:effectLst/>
                <a:latin typeface="+mn-lt"/>
                <a:ea typeface="+mn-ea"/>
                <a:cs typeface="+mn-cs"/>
              </a:rPr>
              <a: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Signal Program on Human Security and Technology at Harvard Humanitarian Initiative is part of the Harvard T.H. Chan School of Public Health. Since 2012, the Signal Program has advanced the safe, ethical, and effective use of information communication technologies by communities of practice during humanitarian and human rights emergencies. Harvard Humanitarian Initiative conducts research and education to empower communities in crisis. Learn more at </a:t>
            </a:r>
            <a:r>
              <a:rPr lang="en-US" sz="1200" u="sng" kern="1200" dirty="0">
                <a:solidFill>
                  <a:schemeClr val="tx1"/>
                </a:solidFill>
                <a:effectLst/>
                <a:latin typeface="+mn-lt"/>
                <a:ea typeface="+mn-ea"/>
                <a:cs typeface="+mn-cs"/>
                <a:hlinkClick r:id="rId3"/>
              </a:rPr>
              <a:t>https://hhi.harvard.edu/research/signal</a:t>
            </a:r>
            <a:r>
              <a:rPr lang="en-US" sz="1200" kern="1200" dirty="0">
                <a:solidFill>
                  <a:schemeClr val="tx1"/>
                </a:solidFill>
                <a:effectLst/>
                <a:latin typeface="+mn-lt"/>
                <a:ea typeface="+mn-ea"/>
                <a:cs typeface="+mn-cs"/>
              </a:rPr>
              <a:t>. Press contact: Caitlin </a:t>
            </a:r>
            <a:r>
              <a:rPr lang="en-US" sz="1200" kern="1200" dirty="0" err="1">
                <a:solidFill>
                  <a:schemeClr val="tx1"/>
                </a:solidFill>
                <a:effectLst/>
                <a:latin typeface="+mn-lt"/>
                <a:ea typeface="+mn-ea"/>
                <a:cs typeface="+mn-cs"/>
              </a:rPr>
              <a:t>Howarth</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chowarth@hsph.harvard.edu</a:t>
            </a:r>
            <a:r>
              <a:rPr lang="en-US" sz="1200" kern="1200" dirty="0">
                <a:solidFill>
                  <a:schemeClr val="tx1"/>
                </a:solidFill>
                <a:effectLst/>
                <a:latin typeface="+mn-lt"/>
                <a:ea typeface="+mn-ea"/>
                <a:cs typeface="+mn-cs"/>
              </a:rPr>
              <a:t>, (617) 384-5640.</a:t>
            </a:r>
          </a:p>
          <a:p>
            <a:endParaRPr lang="en-US" dirty="0"/>
          </a:p>
        </p:txBody>
      </p:sp>
      <p:sp>
        <p:nvSpPr>
          <p:cNvPr id="4" name="Slide Number Placeholder 3"/>
          <p:cNvSpPr>
            <a:spLocks noGrp="1"/>
          </p:cNvSpPr>
          <p:nvPr>
            <p:ph type="sldNum" sz="quarter" idx="5"/>
          </p:nvPr>
        </p:nvSpPr>
        <p:spPr/>
        <p:txBody>
          <a:bodyPr/>
          <a:lstStyle/>
          <a:p>
            <a:fld id="{1D45DC4F-5C82-A64B-A847-717A77510B86}" type="slidenum">
              <a:rPr lang="en-US" smtClean="0"/>
              <a:t>1</a:t>
            </a:fld>
            <a:endParaRPr lang="en-US"/>
          </a:p>
        </p:txBody>
      </p:sp>
    </p:spTree>
    <p:extLst>
      <p:ext uri="{BB962C8B-B14F-4D97-AF65-F5344CB8AC3E}">
        <p14:creationId xmlns:p14="http://schemas.microsoft.com/office/powerpoint/2010/main" val="2477960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Satellite imagery © 2020 DigitalGlobe</a:t>
            </a:r>
          </a:p>
          <a:p>
            <a:endParaRPr lang="en-US"/>
          </a:p>
          <a:p>
            <a:r>
              <a:rPr lang="en-US"/>
              <a:t>Fig 2.d. Informal to Formal IDP Camp Expansion, Idlib Governorate</a:t>
            </a:r>
            <a:br>
              <a:rPr lang="en-US"/>
            </a:br>
            <a:r>
              <a:rPr lang="en-US"/>
              <a:t>Composite of Figs 2a/b/c. Satellite imagery acquired 27 September 2017 (2.a), 26 September 2018 (2.b), 2 December 2019 (2.c).</a:t>
            </a:r>
          </a:p>
          <a:p>
            <a:endParaRPr lang="en-US"/>
          </a:p>
          <a:p>
            <a:endParaRPr lang="en-US"/>
          </a:p>
        </p:txBody>
      </p:sp>
      <p:sp>
        <p:nvSpPr>
          <p:cNvPr id="4" name="Slide Number Placeholder 3"/>
          <p:cNvSpPr>
            <a:spLocks noGrp="1"/>
          </p:cNvSpPr>
          <p:nvPr>
            <p:ph type="sldNum" sz="quarter" idx="5"/>
          </p:nvPr>
        </p:nvSpPr>
        <p:spPr/>
        <p:txBody>
          <a:bodyPr/>
          <a:lstStyle/>
          <a:p>
            <a:fld id="{1D45DC4F-5C82-A64B-A847-717A77510B86}" type="slidenum">
              <a:rPr lang="en-US" smtClean="0"/>
              <a:t>14</a:t>
            </a:fld>
            <a:endParaRPr lang="en-US"/>
          </a:p>
        </p:txBody>
      </p:sp>
    </p:spTree>
    <p:extLst>
      <p:ext uri="{BB962C8B-B14F-4D97-AF65-F5344CB8AC3E}">
        <p14:creationId xmlns:p14="http://schemas.microsoft.com/office/powerpoint/2010/main" val="54390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Satellite imagery © 2020 DigitalGlobe</a:t>
            </a:r>
          </a:p>
          <a:p>
            <a:r>
              <a:rPr lang="en-US"/>
              <a:t> </a:t>
            </a:r>
          </a:p>
          <a:p>
            <a:r>
              <a:rPr lang="en-US"/>
              <a:t>Fig 3.a. IDP camp site and agricultural land, Idlib Governorate</a:t>
            </a:r>
            <a:br>
              <a:rPr lang="en-US"/>
            </a:br>
            <a:r>
              <a:rPr lang="en-US"/>
              <a:t>Satellite imagery acquired 27 September 2017</a:t>
            </a:r>
          </a:p>
          <a:p>
            <a:endParaRPr lang="en-US"/>
          </a:p>
        </p:txBody>
      </p:sp>
      <p:sp>
        <p:nvSpPr>
          <p:cNvPr id="4" name="Slide Number Placeholder 3"/>
          <p:cNvSpPr>
            <a:spLocks noGrp="1"/>
          </p:cNvSpPr>
          <p:nvPr>
            <p:ph type="sldNum" sz="quarter" idx="5"/>
          </p:nvPr>
        </p:nvSpPr>
        <p:spPr/>
        <p:txBody>
          <a:bodyPr/>
          <a:lstStyle/>
          <a:p>
            <a:fld id="{1D45DC4F-5C82-A64B-A847-717A77510B86}" type="slidenum">
              <a:rPr lang="en-US" smtClean="0"/>
              <a:t>15</a:t>
            </a:fld>
            <a:endParaRPr lang="en-US"/>
          </a:p>
        </p:txBody>
      </p:sp>
    </p:spTree>
    <p:extLst>
      <p:ext uri="{BB962C8B-B14F-4D97-AF65-F5344CB8AC3E}">
        <p14:creationId xmlns:p14="http://schemas.microsoft.com/office/powerpoint/2010/main" val="981611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Satellite imagery © 2020 </a:t>
            </a:r>
            <a:r>
              <a:rPr lang="en-US" err="1"/>
              <a:t>DigitalGlobe</a:t>
            </a:r>
            <a:endParaRPr lang="en-US"/>
          </a:p>
          <a:p>
            <a:r>
              <a:rPr lang="en-US"/>
              <a:t> </a:t>
            </a:r>
          </a:p>
          <a:p>
            <a:r>
              <a:rPr lang="en-US"/>
              <a:t>Fig 3.b. IDP camp site expansion into agricultural land, Idlib Governorate</a:t>
            </a:r>
            <a:br>
              <a:rPr lang="en-US"/>
            </a:br>
            <a:r>
              <a:rPr lang="en-US"/>
              <a:t>Satellite imagery acquired 26 September 2018</a:t>
            </a:r>
          </a:p>
          <a:p>
            <a:endParaRPr lang="en-US"/>
          </a:p>
          <a:p>
            <a:endParaRPr lang="en-US"/>
          </a:p>
        </p:txBody>
      </p:sp>
      <p:sp>
        <p:nvSpPr>
          <p:cNvPr id="4" name="Slide Number Placeholder 3"/>
          <p:cNvSpPr>
            <a:spLocks noGrp="1"/>
          </p:cNvSpPr>
          <p:nvPr>
            <p:ph type="sldNum" sz="quarter" idx="5"/>
          </p:nvPr>
        </p:nvSpPr>
        <p:spPr/>
        <p:txBody>
          <a:bodyPr/>
          <a:lstStyle/>
          <a:p>
            <a:fld id="{1D45DC4F-5C82-A64B-A847-717A77510B86}" type="slidenum">
              <a:rPr lang="en-US" smtClean="0"/>
              <a:t>16</a:t>
            </a:fld>
            <a:endParaRPr lang="en-US"/>
          </a:p>
        </p:txBody>
      </p:sp>
    </p:spTree>
    <p:extLst>
      <p:ext uri="{BB962C8B-B14F-4D97-AF65-F5344CB8AC3E}">
        <p14:creationId xmlns:p14="http://schemas.microsoft.com/office/powerpoint/2010/main" val="3886127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Satellite imagery © 2020 DigitalGlobe</a:t>
            </a:r>
          </a:p>
          <a:p>
            <a:r>
              <a:rPr lang="en-US"/>
              <a:t> </a:t>
            </a:r>
          </a:p>
          <a:p>
            <a:r>
              <a:rPr lang="en-US"/>
              <a:t>Fig 3.c. IDP camp site formalization, expansion into agricultural land, Idlib Governorate</a:t>
            </a:r>
            <a:br>
              <a:rPr lang="en-US"/>
            </a:br>
            <a:r>
              <a:rPr lang="en-US"/>
              <a:t>Satellite imagery acquired 2 December 2019</a:t>
            </a:r>
          </a:p>
        </p:txBody>
      </p:sp>
      <p:sp>
        <p:nvSpPr>
          <p:cNvPr id="4" name="Slide Number Placeholder 3"/>
          <p:cNvSpPr>
            <a:spLocks noGrp="1"/>
          </p:cNvSpPr>
          <p:nvPr>
            <p:ph type="sldNum" sz="quarter" idx="5"/>
          </p:nvPr>
        </p:nvSpPr>
        <p:spPr/>
        <p:txBody>
          <a:bodyPr/>
          <a:lstStyle/>
          <a:p>
            <a:fld id="{1D45DC4F-5C82-A64B-A847-717A77510B86}" type="slidenum">
              <a:rPr lang="en-US" smtClean="0"/>
              <a:t>17</a:t>
            </a:fld>
            <a:endParaRPr lang="en-US"/>
          </a:p>
        </p:txBody>
      </p:sp>
    </p:spTree>
    <p:extLst>
      <p:ext uri="{BB962C8B-B14F-4D97-AF65-F5344CB8AC3E}">
        <p14:creationId xmlns:p14="http://schemas.microsoft.com/office/powerpoint/2010/main" val="3484262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Satellite imagery © 2020 DigitalGlobe</a:t>
            </a:r>
          </a:p>
          <a:p>
            <a:endParaRPr lang="en-US"/>
          </a:p>
          <a:p>
            <a:r>
              <a:rPr lang="en-US"/>
              <a:t>Fig 3.d. IDP camp expansion into former agricultural land, 2017-2019, Idlib Governorate</a:t>
            </a:r>
            <a:br>
              <a:rPr lang="en-US"/>
            </a:br>
            <a:r>
              <a:rPr lang="en-US"/>
              <a:t>Composite of Figs 3a/b/c. Satellite imagery acquired 27 September 2017 (3.a), 26 September 2018 (3.b), 2 December 2019 (3.c).</a:t>
            </a:r>
          </a:p>
          <a:p>
            <a:endParaRPr lang="en-US"/>
          </a:p>
          <a:p>
            <a:endParaRPr lang="en-US"/>
          </a:p>
        </p:txBody>
      </p:sp>
      <p:sp>
        <p:nvSpPr>
          <p:cNvPr id="4" name="Slide Number Placeholder 3"/>
          <p:cNvSpPr>
            <a:spLocks noGrp="1"/>
          </p:cNvSpPr>
          <p:nvPr>
            <p:ph type="sldNum" sz="quarter" idx="5"/>
          </p:nvPr>
        </p:nvSpPr>
        <p:spPr/>
        <p:txBody>
          <a:bodyPr/>
          <a:lstStyle/>
          <a:p>
            <a:fld id="{1D45DC4F-5C82-A64B-A847-717A77510B86}" type="slidenum">
              <a:rPr lang="en-US" smtClean="0"/>
              <a:t>18</a:t>
            </a:fld>
            <a:endParaRPr lang="en-US"/>
          </a:p>
        </p:txBody>
      </p:sp>
    </p:spTree>
    <p:extLst>
      <p:ext uri="{BB962C8B-B14F-4D97-AF65-F5344CB8AC3E}">
        <p14:creationId xmlns:p14="http://schemas.microsoft.com/office/powerpoint/2010/main" val="1973871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45DC4F-5C82-A64B-A847-717A77510B86}" type="slidenum">
              <a:rPr lang="en-US" smtClean="0"/>
              <a:t>19</a:t>
            </a:fld>
            <a:endParaRPr lang="en-US"/>
          </a:p>
        </p:txBody>
      </p:sp>
    </p:spTree>
    <p:extLst>
      <p:ext uri="{BB962C8B-B14F-4D97-AF65-F5344CB8AC3E}">
        <p14:creationId xmlns:p14="http://schemas.microsoft.com/office/powerpoint/2010/main" val="2028268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solidFill>
                <a:latin typeface="Proxima Nova" panose="02000506030000020004" pitchFamily="2" charset="0"/>
              </a:rPr>
              <a:t>Fig 3.f.</a:t>
            </a:r>
            <a:r>
              <a:rPr lang="en-US" sz="1200" baseline="0" dirty="0">
                <a:solidFill>
                  <a:schemeClr val="bg2"/>
                </a:solidFill>
                <a:latin typeface="Proxima Nova" panose="02000506030000020004" pitchFamily="2" charset="0"/>
              </a:rPr>
              <a:t> </a:t>
            </a:r>
            <a:r>
              <a:rPr lang="en-US" sz="1200" dirty="0">
                <a:solidFill>
                  <a:schemeClr val="bg2"/>
                </a:solidFill>
                <a:latin typeface="Proxima Nova" panose="02000506030000020004" pitchFamily="2" charset="0"/>
              </a:rPr>
              <a:t>IDP camp expansion into former agricultural land.</a:t>
            </a:r>
            <a:r>
              <a:rPr lang="en-US" sz="1200" baseline="0" dirty="0">
                <a:solidFill>
                  <a:schemeClr val="bg2"/>
                </a:solidFill>
                <a:latin typeface="Proxima Nova" panose="02000506030000020004" pitchFamily="2" charset="0"/>
              </a:rPr>
              <a:t> </a:t>
            </a:r>
          </a:p>
          <a:p>
            <a:endParaRPr lang="en-US" sz="1200" dirty="0">
              <a:latin typeface="Proxima Nova" panose="02000506030000020004" pitchFamily="2" charset="0"/>
            </a:endParaRPr>
          </a:p>
          <a:p>
            <a:r>
              <a:rPr lang="en-US" sz="1200" dirty="0">
                <a:latin typeface="Proxima Nova" panose="02000506030000020004" pitchFamily="2" charset="0"/>
              </a:rPr>
              <a:t>Satellite imagery ©2020 </a:t>
            </a:r>
            <a:r>
              <a:rPr lang="en-US" sz="1200" dirty="0" err="1">
                <a:latin typeface="Proxima Nova" panose="02000506030000020004" pitchFamily="2" charset="0"/>
              </a:rPr>
              <a:t>DigitalGlobe</a:t>
            </a:r>
            <a:endParaRPr lang="en-US" sz="1200" dirty="0">
              <a:latin typeface="Proxima Nova" panose="02000506030000020004" pitchFamily="2" charset="0"/>
            </a:endParaRPr>
          </a:p>
          <a:p>
            <a:endParaRPr lang="en-US" dirty="0"/>
          </a:p>
        </p:txBody>
      </p:sp>
      <p:sp>
        <p:nvSpPr>
          <p:cNvPr id="4" name="Slide Number Placeholder 3"/>
          <p:cNvSpPr>
            <a:spLocks noGrp="1"/>
          </p:cNvSpPr>
          <p:nvPr>
            <p:ph type="sldNum" sz="quarter" idx="10"/>
          </p:nvPr>
        </p:nvSpPr>
        <p:spPr/>
        <p:txBody>
          <a:bodyPr/>
          <a:lstStyle/>
          <a:p>
            <a:fld id="{1D45DC4F-5C82-A64B-A847-717A77510B86}" type="slidenum">
              <a:rPr lang="en-US" smtClean="0"/>
              <a:t>20</a:t>
            </a:fld>
            <a:endParaRPr lang="en-US"/>
          </a:p>
        </p:txBody>
      </p:sp>
    </p:spTree>
    <p:extLst>
      <p:ext uri="{BB962C8B-B14F-4D97-AF65-F5344CB8AC3E}">
        <p14:creationId xmlns:p14="http://schemas.microsoft.com/office/powerpoint/2010/main" val="814580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Satellite imagery © 2020 DigitalGlobe</a:t>
            </a:r>
          </a:p>
          <a:p>
            <a:r>
              <a:rPr lang="en-US"/>
              <a:t> </a:t>
            </a:r>
          </a:p>
          <a:p>
            <a:r>
              <a:rPr lang="en-US"/>
              <a:t>Fig 4.a. IDP camp site and agricultural land, Idlib Governorate</a:t>
            </a:r>
            <a:br>
              <a:rPr lang="en-US"/>
            </a:br>
            <a:r>
              <a:rPr lang="en-US"/>
              <a:t>Satellite imagery acquired 27 September 2017</a:t>
            </a:r>
          </a:p>
          <a:p>
            <a:endParaRPr lang="en-US"/>
          </a:p>
        </p:txBody>
      </p:sp>
      <p:sp>
        <p:nvSpPr>
          <p:cNvPr id="4" name="Slide Number Placeholder 3"/>
          <p:cNvSpPr>
            <a:spLocks noGrp="1"/>
          </p:cNvSpPr>
          <p:nvPr>
            <p:ph type="sldNum" sz="quarter" idx="5"/>
          </p:nvPr>
        </p:nvSpPr>
        <p:spPr/>
        <p:txBody>
          <a:bodyPr/>
          <a:lstStyle/>
          <a:p>
            <a:fld id="{1D45DC4F-5C82-A64B-A847-717A77510B86}" type="slidenum">
              <a:rPr lang="en-US" smtClean="0"/>
              <a:t>21</a:t>
            </a:fld>
            <a:endParaRPr lang="en-US"/>
          </a:p>
        </p:txBody>
      </p:sp>
    </p:spTree>
    <p:extLst>
      <p:ext uri="{BB962C8B-B14F-4D97-AF65-F5344CB8AC3E}">
        <p14:creationId xmlns:p14="http://schemas.microsoft.com/office/powerpoint/2010/main" val="2353205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Satellite imagery © 2020 DigitalGlobe</a:t>
            </a:r>
          </a:p>
          <a:p>
            <a:r>
              <a:rPr lang="en-US"/>
              <a:t> </a:t>
            </a:r>
          </a:p>
          <a:p>
            <a:r>
              <a:rPr lang="en-US"/>
              <a:t>Fig 4.b. IDP camp site expansion into agricultural land, Idlib Governorate</a:t>
            </a:r>
            <a:br>
              <a:rPr lang="en-US"/>
            </a:br>
            <a:r>
              <a:rPr lang="en-US"/>
              <a:t>Satellite imagery acquired 26 September 2018</a:t>
            </a:r>
          </a:p>
          <a:p>
            <a:endParaRPr lang="en-US"/>
          </a:p>
          <a:p>
            <a:endParaRPr lang="en-US"/>
          </a:p>
        </p:txBody>
      </p:sp>
      <p:sp>
        <p:nvSpPr>
          <p:cNvPr id="4" name="Slide Number Placeholder 3"/>
          <p:cNvSpPr>
            <a:spLocks noGrp="1"/>
          </p:cNvSpPr>
          <p:nvPr>
            <p:ph type="sldNum" sz="quarter" idx="5"/>
          </p:nvPr>
        </p:nvSpPr>
        <p:spPr/>
        <p:txBody>
          <a:bodyPr/>
          <a:lstStyle/>
          <a:p>
            <a:fld id="{1D45DC4F-5C82-A64B-A847-717A77510B86}" type="slidenum">
              <a:rPr lang="en-US" smtClean="0"/>
              <a:t>22</a:t>
            </a:fld>
            <a:endParaRPr lang="en-US"/>
          </a:p>
        </p:txBody>
      </p:sp>
    </p:spTree>
    <p:extLst>
      <p:ext uri="{BB962C8B-B14F-4D97-AF65-F5344CB8AC3E}">
        <p14:creationId xmlns:p14="http://schemas.microsoft.com/office/powerpoint/2010/main" val="3531651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Satellite imagery © 2020 DigitalGlobe</a:t>
            </a:r>
          </a:p>
          <a:p>
            <a:r>
              <a:rPr lang="en-US"/>
              <a:t> </a:t>
            </a:r>
          </a:p>
          <a:p>
            <a:r>
              <a:rPr lang="en-US"/>
              <a:t>Fig 4.c. IDP camp site formalization, expansion into agricultural land, Idlib Governorate</a:t>
            </a:r>
            <a:br>
              <a:rPr lang="en-US"/>
            </a:br>
            <a:r>
              <a:rPr lang="en-US"/>
              <a:t>Satellite imagery acquired 2 December 2019</a:t>
            </a:r>
          </a:p>
        </p:txBody>
      </p:sp>
      <p:sp>
        <p:nvSpPr>
          <p:cNvPr id="4" name="Slide Number Placeholder 3"/>
          <p:cNvSpPr>
            <a:spLocks noGrp="1"/>
          </p:cNvSpPr>
          <p:nvPr>
            <p:ph type="sldNum" sz="quarter" idx="5"/>
          </p:nvPr>
        </p:nvSpPr>
        <p:spPr/>
        <p:txBody>
          <a:bodyPr/>
          <a:lstStyle/>
          <a:p>
            <a:fld id="{1D45DC4F-5C82-A64B-A847-717A77510B86}" type="slidenum">
              <a:rPr lang="en-US" smtClean="0"/>
              <a:t>23</a:t>
            </a:fld>
            <a:endParaRPr lang="en-US"/>
          </a:p>
        </p:txBody>
      </p:sp>
    </p:spTree>
    <p:extLst>
      <p:ext uri="{BB962C8B-B14F-4D97-AF65-F5344CB8AC3E}">
        <p14:creationId xmlns:p14="http://schemas.microsoft.com/office/powerpoint/2010/main" val="4176931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©2016 World Vision/photo by Jon Warren</a:t>
            </a:r>
          </a:p>
          <a:p>
            <a:endParaRPr lang="en-US" dirty="0"/>
          </a:p>
          <a:p>
            <a:endParaRPr lang="en-US" dirty="0"/>
          </a:p>
        </p:txBody>
      </p:sp>
      <p:sp>
        <p:nvSpPr>
          <p:cNvPr id="4" name="Slide Number Placeholder 3"/>
          <p:cNvSpPr>
            <a:spLocks noGrp="1"/>
          </p:cNvSpPr>
          <p:nvPr>
            <p:ph type="sldNum" sz="quarter" idx="5"/>
          </p:nvPr>
        </p:nvSpPr>
        <p:spPr/>
        <p:txBody>
          <a:bodyPr/>
          <a:lstStyle/>
          <a:p>
            <a:fld id="{1D45DC4F-5C82-A64B-A847-717A77510B86}" type="slidenum">
              <a:rPr lang="en-US" smtClean="0"/>
              <a:t>3</a:t>
            </a:fld>
            <a:endParaRPr lang="en-US"/>
          </a:p>
        </p:txBody>
      </p:sp>
    </p:spTree>
    <p:extLst>
      <p:ext uri="{BB962C8B-B14F-4D97-AF65-F5344CB8AC3E}">
        <p14:creationId xmlns:p14="http://schemas.microsoft.com/office/powerpoint/2010/main" val="280951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Satellite imagery © 2020 DigitalGlobe</a:t>
            </a:r>
          </a:p>
          <a:p>
            <a:endParaRPr lang="en-US"/>
          </a:p>
          <a:p>
            <a:r>
              <a:rPr lang="en-US"/>
              <a:t>Fig 4.d. IDP camp expansion into former agricultural land, 2017-2019, Idlib Governorate</a:t>
            </a:r>
            <a:br>
              <a:rPr lang="en-US"/>
            </a:br>
            <a:r>
              <a:rPr lang="en-US"/>
              <a:t>Composite of Figs 4a/b/c. Satellite imagery acquired 27 September 2017 (3.a), 26 September 2018 (3.b), 2 December 2019 (3.c).</a:t>
            </a:r>
          </a:p>
          <a:p>
            <a:endParaRPr lang="en-US"/>
          </a:p>
          <a:p>
            <a:endParaRPr lang="en-US"/>
          </a:p>
        </p:txBody>
      </p:sp>
      <p:sp>
        <p:nvSpPr>
          <p:cNvPr id="4" name="Slide Number Placeholder 3"/>
          <p:cNvSpPr>
            <a:spLocks noGrp="1"/>
          </p:cNvSpPr>
          <p:nvPr>
            <p:ph type="sldNum" sz="quarter" idx="5"/>
          </p:nvPr>
        </p:nvSpPr>
        <p:spPr/>
        <p:txBody>
          <a:bodyPr/>
          <a:lstStyle/>
          <a:p>
            <a:fld id="{1D45DC4F-5C82-A64B-A847-717A77510B86}" type="slidenum">
              <a:rPr lang="en-US" smtClean="0"/>
              <a:t>24</a:t>
            </a:fld>
            <a:endParaRPr lang="en-US"/>
          </a:p>
        </p:txBody>
      </p:sp>
    </p:spTree>
    <p:extLst>
      <p:ext uri="{BB962C8B-B14F-4D97-AF65-F5344CB8AC3E}">
        <p14:creationId xmlns:p14="http://schemas.microsoft.com/office/powerpoint/2010/main" val="719632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imagery © 2020 DigitalGlobe</a:t>
            </a:r>
          </a:p>
          <a:p>
            <a:r>
              <a:rPr lang="en-US" dirty="0"/>
              <a:t> </a:t>
            </a:r>
          </a:p>
          <a:p>
            <a:r>
              <a:rPr lang="en-US" dirty="0"/>
              <a:t>Fig 5. Construction of new structures underway, Idlib Governorate</a:t>
            </a:r>
            <a:br>
              <a:rPr lang="en-US" dirty="0"/>
            </a:br>
            <a:r>
              <a:rPr lang="en-US" dirty="0"/>
              <a:t>2 December 2019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building foundations are also visible: outside walls and room divisions are visible, and a roof does not appear to have been placed. The length of the shadows cast by the structures are considerably tall and could potentially be more than one story in height.</a:t>
            </a:r>
          </a:p>
        </p:txBody>
      </p:sp>
      <p:sp>
        <p:nvSpPr>
          <p:cNvPr id="4" name="Slide Number Placeholder 3"/>
          <p:cNvSpPr>
            <a:spLocks noGrp="1"/>
          </p:cNvSpPr>
          <p:nvPr>
            <p:ph type="sldNum" sz="quarter" idx="5"/>
          </p:nvPr>
        </p:nvSpPr>
        <p:spPr/>
        <p:txBody>
          <a:bodyPr/>
          <a:lstStyle/>
          <a:p>
            <a:fld id="{1D45DC4F-5C82-A64B-A847-717A77510B86}" type="slidenum">
              <a:rPr lang="en-US" smtClean="0"/>
              <a:t>25</a:t>
            </a:fld>
            <a:endParaRPr lang="en-US"/>
          </a:p>
        </p:txBody>
      </p:sp>
    </p:spTree>
    <p:extLst>
      <p:ext uri="{BB962C8B-B14F-4D97-AF65-F5344CB8AC3E}">
        <p14:creationId xmlns:p14="http://schemas.microsoft.com/office/powerpoint/2010/main" val="4023823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imagery © 2020 DigitalGlobe</a:t>
            </a:r>
          </a:p>
          <a:p>
            <a:r>
              <a:rPr lang="en-US" dirty="0"/>
              <a:t> </a:t>
            </a:r>
          </a:p>
          <a:p>
            <a:r>
              <a:rPr lang="en-US" dirty="0"/>
              <a:t>Fig 6.a. IDP camp, Idlib Governorate</a:t>
            </a:r>
            <a:br>
              <a:rPr lang="en-US" dirty="0"/>
            </a:br>
            <a:r>
              <a:rPr lang="en-US" dirty="0"/>
              <a:t>27 September 2017</a:t>
            </a:r>
          </a:p>
          <a:p>
            <a:endParaRPr lang="en-US" dirty="0"/>
          </a:p>
        </p:txBody>
      </p:sp>
      <p:sp>
        <p:nvSpPr>
          <p:cNvPr id="4" name="Slide Number Placeholder 3"/>
          <p:cNvSpPr>
            <a:spLocks noGrp="1"/>
          </p:cNvSpPr>
          <p:nvPr>
            <p:ph type="sldNum" sz="quarter" idx="5"/>
          </p:nvPr>
        </p:nvSpPr>
        <p:spPr/>
        <p:txBody>
          <a:bodyPr/>
          <a:lstStyle/>
          <a:p>
            <a:fld id="{1D45DC4F-5C82-A64B-A847-717A77510B86}" type="slidenum">
              <a:rPr lang="en-US" smtClean="0"/>
              <a:t>27</a:t>
            </a:fld>
            <a:endParaRPr lang="en-US"/>
          </a:p>
        </p:txBody>
      </p:sp>
    </p:spTree>
    <p:extLst>
      <p:ext uri="{BB962C8B-B14F-4D97-AF65-F5344CB8AC3E}">
        <p14:creationId xmlns:p14="http://schemas.microsoft.com/office/powerpoint/2010/main" val="664573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Satellite imagery © 2020 DigitalGlobe</a:t>
            </a:r>
          </a:p>
          <a:p>
            <a:r>
              <a:rPr lang="en-US"/>
              <a:t> </a:t>
            </a:r>
          </a:p>
          <a:p>
            <a:r>
              <a:rPr lang="en-US"/>
              <a:t>Fig 6.b. IDP camp expansion of informal settlements, Idlib Governorate</a:t>
            </a:r>
            <a:br>
              <a:rPr lang="en-US"/>
            </a:br>
            <a:r>
              <a:rPr lang="en-US"/>
              <a:t>Satellite imagery acquired 26 September 2018</a:t>
            </a:r>
          </a:p>
          <a:p>
            <a:endParaRPr lang="en-US"/>
          </a:p>
          <a:p>
            <a:endParaRPr lang="en-US"/>
          </a:p>
        </p:txBody>
      </p:sp>
      <p:sp>
        <p:nvSpPr>
          <p:cNvPr id="4" name="Slide Number Placeholder 3"/>
          <p:cNvSpPr>
            <a:spLocks noGrp="1"/>
          </p:cNvSpPr>
          <p:nvPr>
            <p:ph type="sldNum" sz="quarter" idx="5"/>
          </p:nvPr>
        </p:nvSpPr>
        <p:spPr/>
        <p:txBody>
          <a:bodyPr/>
          <a:lstStyle/>
          <a:p>
            <a:fld id="{1D45DC4F-5C82-A64B-A847-717A77510B86}" type="slidenum">
              <a:rPr lang="en-US" smtClean="0"/>
              <a:t>28</a:t>
            </a:fld>
            <a:endParaRPr lang="en-US"/>
          </a:p>
        </p:txBody>
      </p:sp>
    </p:spTree>
    <p:extLst>
      <p:ext uri="{BB962C8B-B14F-4D97-AF65-F5344CB8AC3E}">
        <p14:creationId xmlns:p14="http://schemas.microsoft.com/office/powerpoint/2010/main" val="2754655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imagery © 2020 DigitalGlobe</a:t>
            </a:r>
          </a:p>
          <a:p>
            <a:r>
              <a:rPr lang="en-US" dirty="0"/>
              <a:t> </a:t>
            </a:r>
          </a:p>
          <a:p>
            <a:r>
              <a:rPr lang="en-US" dirty="0"/>
              <a:t>Fig 6.c. IDP camp formalization, expansion, and density increase, Idlib Governorate</a:t>
            </a:r>
            <a:br>
              <a:rPr lang="en-US" dirty="0"/>
            </a:br>
            <a:r>
              <a:rPr lang="en-US" dirty="0"/>
              <a:t>Satellite imagery acquired 2 December 2019</a:t>
            </a:r>
          </a:p>
        </p:txBody>
      </p:sp>
      <p:sp>
        <p:nvSpPr>
          <p:cNvPr id="4" name="Slide Number Placeholder 3"/>
          <p:cNvSpPr>
            <a:spLocks noGrp="1"/>
          </p:cNvSpPr>
          <p:nvPr>
            <p:ph type="sldNum" sz="quarter" idx="5"/>
          </p:nvPr>
        </p:nvSpPr>
        <p:spPr/>
        <p:txBody>
          <a:bodyPr/>
          <a:lstStyle/>
          <a:p>
            <a:fld id="{1D45DC4F-5C82-A64B-A847-717A77510B86}" type="slidenum">
              <a:rPr lang="en-US" smtClean="0"/>
              <a:t>29</a:t>
            </a:fld>
            <a:endParaRPr lang="en-US"/>
          </a:p>
        </p:txBody>
      </p:sp>
    </p:spTree>
    <p:extLst>
      <p:ext uri="{BB962C8B-B14F-4D97-AF65-F5344CB8AC3E}">
        <p14:creationId xmlns:p14="http://schemas.microsoft.com/office/powerpoint/2010/main" val="129972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imagery © 2020 DigitalGlobe</a:t>
            </a:r>
          </a:p>
          <a:p>
            <a:endParaRPr lang="en-US" dirty="0"/>
          </a:p>
          <a:p>
            <a:r>
              <a:rPr lang="en-US" dirty="0"/>
              <a:t>Fig 6.d. IDP camp formalization, expansion, and density increase, Idlib Governorate</a:t>
            </a:r>
            <a:br>
              <a:rPr lang="en-US" dirty="0"/>
            </a:br>
            <a:r>
              <a:rPr lang="en-US" dirty="0"/>
              <a:t>Composite of Figs 6.a/b/c. Satellite imagery acquired 27 September 2017 (6.a), 26 September 2018 (6.b), 2 December 2019 (6.c).</a:t>
            </a:r>
          </a:p>
          <a:p>
            <a:endParaRPr lang="en-US" dirty="0"/>
          </a:p>
          <a:p>
            <a:endParaRPr lang="en-US" dirty="0"/>
          </a:p>
        </p:txBody>
      </p:sp>
      <p:sp>
        <p:nvSpPr>
          <p:cNvPr id="4" name="Slide Number Placeholder 3"/>
          <p:cNvSpPr>
            <a:spLocks noGrp="1"/>
          </p:cNvSpPr>
          <p:nvPr>
            <p:ph type="sldNum" sz="quarter" idx="5"/>
          </p:nvPr>
        </p:nvSpPr>
        <p:spPr/>
        <p:txBody>
          <a:bodyPr/>
          <a:lstStyle/>
          <a:p>
            <a:fld id="{1D45DC4F-5C82-A64B-A847-717A77510B86}" type="slidenum">
              <a:rPr lang="en-US" smtClean="0"/>
              <a:t>30</a:t>
            </a:fld>
            <a:endParaRPr lang="en-US"/>
          </a:p>
        </p:txBody>
      </p:sp>
    </p:spTree>
    <p:extLst>
      <p:ext uri="{BB962C8B-B14F-4D97-AF65-F5344CB8AC3E}">
        <p14:creationId xmlns:p14="http://schemas.microsoft.com/office/powerpoint/2010/main" val="4046286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imagery © 2020 DigitalGlobe</a:t>
            </a:r>
          </a:p>
          <a:p>
            <a:r>
              <a:rPr lang="en-US" dirty="0"/>
              <a:t> </a:t>
            </a:r>
          </a:p>
          <a:p>
            <a:r>
              <a:rPr lang="en-US" dirty="0"/>
              <a:t>Fig 7.a. IDP Camp (detail), Idlib Governorate</a:t>
            </a:r>
            <a:br>
              <a:rPr lang="en-US" dirty="0"/>
            </a:br>
            <a:r>
              <a:rPr lang="en-US" dirty="0"/>
              <a:t>Satellite imagery acquired 27 September 2017</a:t>
            </a:r>
          </a:p>
          <a:p>
            <a:endParaRPr lang="en-US" dirty="0"/>
          </a:p>
          <a:p>
            <a:endParaRPr lang="en-US" dirty="0"/>
          </a:p>
        </p:txBody>
      </p:sp>
      <p:sp>
        <p:nvSpPr>
          <p:cNvPr id="4" name="Slide Number Placeholder 3"/>
          <p:cNvSpPr>
            <a:spLocks noGrp="1"/>
          </p:cNvSpPr>
          <p:nvPr>
            <p:ph type="sldNum" sz="quarter" idx="5"/>
          </p:nvPr>
        </p:nvSpPr>
        <p:spPr/>
        <p:txBody>
          <a:bodyPr/>
          <a:lstStyle/>
          <a:p>
            <a:fld id="{1D45DC4F-5C82-A64B-A847-717A77510B86}" type="slidenum">
              <a:rPr lang="en-US" smtClean="0"/>
              <a:t>31</a:t>
            </a:fld>
            <a:endParaRPr lang="en-US"/>
          </a:p>
        </p:txBody>
      </p:sp>
    </p:spTree>
    <p:extLst>
      <p:ext uri="{BB962C8B-B14F-4D97-AF65-F5344CB8AC3E}">
        <p14:creationId xmlns:p14="http://schemas.microsoft.com/office/powerpoint/2010/main" val="3316071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imagery © 2020 DigitalGlobe</a:t>
            </a:r>
          </a:p>
          <a:p>
            <a:r>
              <a:rPr lang="en-US" dirty="0"/>
              <a:t> </a:t>
            </a:r>
          </a:p>
          <a:p>
            <a:r>
              <a:rPr lang="en-US" dirty="0"/>
              <a:t>Fig 7.b. IDP camp (detail) and expansion of informal settlements, Idlib Governorate</a:t>
            </a:r>
            <a:br>
              <a:rPr lang="en-US" dirty="0"/>
            </a:br>
            <a:r>
              <a:rPr lang="en-US" dirty="0"/>
              <a:t>Satellite imagery acquired 26 September 2018</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D45DC4F-5C82-A64B-A847-717A77510B86}" type="slidenum">
              <a:rPr lang="en-US" smtClean="0"/>
              <a:t>32</a:t>
            </a:fld>
            <a:endParaRPr lang="en-US"/>
          </a:p>
        </p:txBody>
      </p:sp>
    </p:spTree>
    <p:extLst>
      <p:ext uri="{BB962C8B-B14F-4D97-AF65-F5344CB8AC3E}">
        <p14:creationId xmlns:p14="http://schemas.microsoft.com/office/powerpoint/2010/main" val="983239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imagery © 2020 DigitalGlobe</a:t>
            </a:r>
          </a:p>
          <a:p>
            <a:r>
              <a:rPr lang="en-US" dirty="0"/>
              <a:t> </a:t>
            </a:r>
          </a:p>
          <a:p>
            <a:r>
              <a:rPr lang="en-US" dirty="0"/>
              <a:t>Fig 7.c. IDP camp formalization, expansion, and density increase, Idlib Governorate</a:t>
            </a:r>
            <a:br>
              <a:rPr lang="en-US" dirty="0"/>
            </a:br>
            <a:r>
              <a:rPr lang="en-US" dirty="0"/>
              <a:t>Satellite imagery acquired 2 December 2019</a:t>
            </a:r>
          </a:p>
        </p:txBody>
      </p:sp>
      <p:sp>
        <p:nvSpPr>
          <p:cNvPr id="4" name="Slide Number Placeholder 3"/>
          <p:cNvSpPr>
            <a:spLocks noGrp="1"/>
          </p:cNvSpPr>
          <p:nvPr>
            <p:ph type="sldNum" sz="quarter" idx="5"/>
          </p:nvPr>
        </p:nvSpPr>
        <p:spPr/>
        <p:txBody>
          <a:bodyPr/>
          <a:lstStyle/>
          <a:p>
            <a:fld id="{1D45DC4F-5C82-A64B-A847-717A77510B86}" type="slidenum">
              <a:rPr lang="en-US" smtClean="0"/>
              <a:t>33</a:t>
            </a:fld>
            <a:endParaRPr lang="en-US"/>
          </a:p>
        </p:txBody>
      </p:sp>
    </p:spTree>
    <p:extLst>
      <p:ext uri="{BB962C8B-B14F-4D97-AF65-F5344CB8AC3E}">
        <p14:creationId xmlns:p14="http://schemas.microsoft.com/office/powerpoint/2010/main" val="595616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imagery © 2020 DigitalGlobe</a:t>
            </a:r>
          </a:p>
          <a:p>
            <a:endParaRPr lang="en-US" dirty="0"/>
          </a:p>
          <a:p>
            <a:r>
              <a:rPr lang="en-US" dirty="0"/>
              <a:t>Fig 7.d. IDP camp formalization, expansion, and density increase, Idlib Governorate</a:t>
            </a:r>
            <a:br>
              <a:rPr lang="en-US" dirty="0"/>
            </a:br>
            <a:r>
              <a:rPr lang="en-US" dirty="0"/>
              <a:t>Composite of Figs 7.a/b/c. Satellite imagery acquired 27 September 2017 (7.a), 26 September 2018 (7.b), 2 December 2019 (7.c).</a:t>
            </a:r>
          </a:p>
          <a:p>
            <a:endParaRPr lang="en-US" dirty="0"/>
          </a:p>
          <a:p>
            <a:endParaRPr lang="en-US" dirty="0"/>
          </a:p>
        </p:txBody>
      </p:sp>
      <p:sp>
        <p:nvSpPr>
          <p:cNvPr id="4" name="Slide Number Placeholder 3"/>
          <p:cNvSpPr>
            <a:spLocks noGrp="1"/>
          </p:cNvSpPr>
          <p:nvPr>
            <p:ph type="sldNum" sz="quarter" idx="5"/>
          </p:nvPr>
        </p:nvSpPr>
        <p:spPr/>
        <p:txBody>
          <a:bodyPr/>
          <a:lstStyle/>
          <a:p>
            <a:fld id="{1D45DC4F-5C82-A64B-A847-717A77510B86}" type="slidenum">
              <a:rPr lang="en-US" smtClean="0"/>
              <a:t>34</a:t>
            </a:fld>
            <a:endParaRPr lang="en-US"/>
          </a:p>
        </p:txBody>
      </p:sp>
    </p:spTree>
    <p:extLst>
      <p:ext uri="{BB962C8B-B14F-4D97-AF65-F5344CB8AC3E}">
        <p14:creationId xmlns:p14="http://schemas.microsoft.com/office/powerpoint/2010/main" val="117411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Satellite imagery © 2020 DigitalGlobe</a:t>
            </a:r>
          </a:p>
          <a:p>
            <a:endParaRPr lang="en-US"/>
          </a:p>
          <a:p>
            <a:r>
              <a:rPr lang="en-US"/>
              <a:t>Fig 1.a. IDP Camp, Idlib Governorate</a:t>
            </a:r>
            <a:br>
              <a:rPr lang="en-US"/>
            </a:br>
            <a:r>
              <a:rPr lang="en-US"/>
              <a:t>Satellite imagery acquired 27 September 2017</a:t>
            </a:r>
          </a:p>
          <a:p>
            <a:endParaRPr lang="en-US"/>
          </a:p>
        </p:txBody>
      </p:sp>
      <p:sp>
        <p:nvSpPr>
          <p:cNvPr id="4" name="Slide Number Placeholder 3"/>
          <p:cNvSpPr>
            <a:spLocks noGrp="1"/>
          </p:cNvSpPr>
          <p:nvPr>
            <p:ph type="sldNum" sz="quarter" idx="5"/>
          </p:nvPr>
        </p:nvSpPr>
        <p:spPr/>
        <p:txBody>
          <a:bodyPr/>
          <a:lstStyle/>
          <a:p>
            <a:fld id="{1D45DC4F-5C82-A64B-A847-717A77510B86}" type="slidenum">
              <a:rPr lang="en-US" smtClean="0"/>
              <a:t>7</a:t>
            </a:fld>
            <a:endParaRPr lang="en-US"/>
          </a:p>
        </p:txBody>
      </p:sp>
    </p:spTree>
    <p:extLst>
      <p:ext uri="{BB962C8B-B14F-4D97-AF65-F5344CB8AC3E}">
        <p14:creationId xmlns:p14="http://schemas.microsoft.com/office/powerpoint/2010/main" val="3153908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imagery © 2020 DigitalGlobe</a:t>
            </a:r>
          </a:p>
          <a:p>
            <a:endParaRPr lang="en-US" dirty="0"/>
          </a:p>
          <a:p>
            <a:r>
              <a:rPr lang="en-US" dirty="0"/>
              <a:t>Fig 8. Detail: IDP camp expansion, formalized growth, Idlib Governorate</a:t>
            </a:r>
            <a:br>
              <a:rPr lang="en-US" dirty="0"/>
            </a:br>
            <a:endParaRPr lang="en-US" dirty="0"/>
          </a:p>
        </p:txBody>
      </p:sp>
      <p:sp>
        <p:nvSpPr>
          <p:cNvPr id="4" name="Slide Number Placeholder 3"/>
          <p:cNvSpPr>
            <a:spLocks noGrp="1"/>
          </p:cNvSpPr>
          <p:nvPr>
            <p:ph type="sldNum" sz="quarter" idx="5"/>
          </p:nvPr>
        </p:nvSpPr>
        <p:spPr/>
        <p:txBody>
          <a:bodyPr/>
          <a:lstStyle/>
          <a:p>
            <a:fld id="{1D45DC4F-5C82-A64B-A847-717A77510B86}" type="slidenum">
              <a:rPr lang="en-US" smtClean="0"/>
              <a:t>35</a:t>
            </a:fld>
            <a:endParaRPr lang="en-US"/>
          </a:p>
        </p:txBody>
      </p:sp>
    </p:spTree>
    <p:extLst>
      <p:ext uri="{BB962C8B-B14F-4D97-AF65-F5344CB8AC3E}">
        <p14:creationId xmlns:p14="http://schemas.microsoft.com/office/powerpoint/2010/main" val="4063472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imagery © 2020 DigitalGlobe</a:t>
            </a:r>
          </a:p>
          <a:p>
            <a:endParaRPr lang="en-US" dirty="0"/>
          </a:p>
          <a:p>
            <a:r>
              <a:rPr lang="en-US" dirty="0"/>
              <a:t>Fig 9. IDP Camp growth and formalization, , Idlib Governorate</a:t>
            </a:r>
          </a:p>
          <a:p>
            <a:endParaRPr lang="en-US" dirty="0"/>
          </a:p>
          <a:p>
            <a:r>
              <a:rPr lang="en-US" dirty="0"/>
              <a:t>DATES</a:t>
            </a:r>
          </a:p>
        </p:txBody>
      </p:sp>
      <p:sp>
        <p:nvSpPr>
          <p:cNvPr id="4" name="Slide Number Placeholder 3"/>
          <p:cNvSpPr>
            <a:spLocks noGrp="1"/>
          </p:cNvSpPr>
          <p:nvPr>
            <p:ph type="sldNum" sz="quarter" idx="5"/>
          </p:nvPr>
        </p:nvSpPr>
        <p:spPr/>
        <p:txBody>
          <a:bodyPr/>
          <a:lstStyle/>
          <a:p>
            <a:fld id="{1D45DC4F-5C82-A64B-A847-717A77510B86}" type="slidenum">
              <a:rPr lang="en-US" smtClean="0"/>
              <a:t>36</a:t>
            </a:fld>
            <a:endParaRPr lang="en-US"/>
          </a:p>
        </p:txBody>
      </p:sp>
    </p:spTree>
    <p:extLst>
      <p:ext uri="{BB962C8B-B14F-4D97-AF65-F5344CB8AC3E}">
        <p14:creationId xmlns:p14="http://schemas.microsoft.com/office/powerpoint/2010/main" val="2822916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imagery © 2020 DigitalGlobe</a:t>
            </a:r>
          </a:p>
          <a:p>
            <a:r>
              <a:rPr lang="en-US" dirty="0"/>
              <a:t> </a:t>
            </a:r>
          </a:p>
          <a:p>
            <a:r>
              <a:rPr lang="en-US" dirty="0"/>
              <a:t>Fig 10.a.b. Structural damage, destruction and evidence of aerial bombardment at Location C, Idlib Governorate</a:t>
            </a:r>
          </a:p>
          <a:p>
            <a:pPr marL="228600" indent="-228600">
              <a:buAutoNum type="alphaLcPeriod"/>
            </a:pPr>
            <a:r>
              <a:rPr lang="en-US" dirty="0"/>
              <a:t>Imagery acquired 20 July 2018</a:t>
            </a:r>
          </a:p>
          <a:p>
            <a:pPr marL="228600" indent="-228600">
              <a:buAutoNum type="alphaLcPeriod"/>
            </a:pPr>
            <a:r>
              <a:rPr lang="en-US" dirty="0"/>
              <a:t>Imagery acquired 26 May 2019</a:t>
            </a:r>
          </a:p>
          <a:p>
            <a:endParaRPr lang="en-US" dirty="0"/>
          </a:p>
          <a:p>
            <a:endParaRPr lang="en-US" dirty="0"/>
          </a:p>
        </p:txBody>
      </p:sp>
      <p:sp>
        <p:nvSpPr>
          <p:cNvPr id="4" name="Slide Number Placeholder 3"/>
          <p:cNvSpPr>
            <a:spLocks noGrp="1"/>
          </p:cNvSpPr>
          <p:nvPr>
            <p:ph type="sldNum" sz="quarter" idx="5"/>
          </p:nvPr>
        </p:nvSpPr>
        <p:spPr/>
        <p:txBody>
          <a:bodyPr/>
          <a:lstStyle/>
          <a:p>
            <a:fld id="{1D45DC4F-5C82-A64B-A847-717A77510B86}" type="slidenum">
              <a:rPr lang="en-US" smtClean="0"/>
              <a:t>38</a:t>
            </a:fld>
            <a:endParaRPr lang="en-US"/>
          </a:p>
        </p:txBody>
      </p:sp>
    </p:spTree>
    <p:extLst>
      <p:ext uri="{BB962C8B-B14F-4D97-AF65-F5344CB8AC3E}">
        <p14:creationId xmlns:p14="http://schemas.microsoft.com/office/powerpoint/2010/main" val="555533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imagery © 2020 DigitalGlobe</a:t>
            </a:r>
          </a:p>
          <a:p>
            <a:r>
              <a:rPr lang="en-US" dirty="0"/>
              <a:t> </a:t>
            </a:r>
          </a:p>
          <a:p>
            <a:r>
              <a:rPr lang="en-US" dirty="0"/>
              <a:t>Fig 11.a.b. Structural damage and lack of apparent activity, Location C, Idlib Governorate</a:t>
            </a:r>
          </a:p>
          <a:p>
            <a:r>
              <a:rPr lang="en-US" dirty="0"/>
              <a:t>Prior to the destruction evident in May 2019, this area showed indications of structures under construction and agricultural activity. By 26 May 2019, the structure under construction in 2018 remains incomplete (without a roof); agricultural activity appears diminished despite no indication of new settlement activity.  </a:t>
            </a:r>
          </a:p>
          <a:p>
            <a:endParaRPr lang="en-US" dirty="0"/>
          </a:p>
          <a:p>
            <a:pPr marL="228600" indent="-228600">
              <a:buAutoNum type="alphaLcPeriod"/>
            </a:pPr>
            <a:r>
              <a:rPr lang="en-US" dirty="0"/>
              <a:t>Imagery acquired 20 July 2018</a:t>
            </a:r>
          </a:p>
          <a:p>
            <a:pPr marL="228600" indent="-228600">
              <a:buAutoNum type="alphaLcPeriod"/>
            </a:pPr>
            <a:r>
              <a:rPr lang="en-US" dirty="0"/>
              <a:t>Imagery acquired 26 May 2019</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D45DC4F-5C82-A64B-A847-717A77510B86}" type="slidenum">
              <a:rPr lang="en-US" smtClean="0"/>
              <a:t>39</a:t>
            </a:fld>
            <a:endParaRPr lang="en-US"/>
          </a:p>
        </p:txBody>
      </p:sp>
    </p:spTree>
    <p:extLst>
      <p:ext uri="{BB962C8B-B14F-4D97-AF65-F5344CB8AC3E}">
        <p14:creationId xmlns:p14="http://schemas.microsoft.com/office/powerpoint/2010/main" val="2910159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imagery © 2020 DigitalGlobe</a:t>
            </a:r>
          </a:p>
          <a:p>
            <a:r>
              <a:rPr lang="en-US" dirty="0"/>
              <a:t> </a:t>
            </a:r>
          </a:p>
          <a:p>
            <a:r>
              <a:rPr lang="en-US" dirty="0"/>
              <a:t>Fig 12.a.b. Cratering consistent with aerial bombardment, Location C, Idlib Governorate</a:t>
            </a:r>
          </a:p>
          <a:p>
            <a:pPr marL="228600" indent="-228600">
              <a:buAutoNum type="alphaLcPeriod"/>
            </a:pPr>
            <a:r>
              <a:rPr lang="en-US" dirty="0"/>
              <a:t>Imagery acquired 20 July 2018</a:t>
            </a:r>
          </a:p>
          <a:p>
            <a:pPr marL="228600" indent="-228600">
              <a:buAutoNum type="alphaLcPeriod"/>
            </a:pPr>
            <a:r>
              <a:rPr lang="en-US" dirty="0"/>
              <a:t>Imagery acquired 26 May 2019</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D45DC4F-5C82-A64B-A847-717A77510B86}" type="slidenum">
              <a:rPr lang="en-US" smtClean="0"/>
              <a:t>40</a:t>
            </a:fld>
            <a:endParaRPr lang="en-US"/>
          </a:p>
        </p:txBody>
      </p:sp>
    </p:spTree>
    <p:extLst>
      <p:ext uri="{BB962C8B-B14F-4D97-AF65-F5344CB8AC3E}">
        <p14:creationId xmlns:p14="http://schemas.microsoft.com/office/powerpoint/2010/main" val="2903307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imagery © 2020 DigitalGlobe</a:t>
            </a:r>
          </a:p>
          <a:p>
            <a:r>
              <a:rPr lang="en-US" dirty="0"/>
              <a:t> </a:t>
            </a:r>
          </a:p>
          <a:p>
            <a:r>
              <a:rPr lang="en-US" dirty="0"/>
              <a:t>Fig 13.a.b. Apparent aerial bombardment at Location D, Idlib Governorate</a:t>
            </a:r>
          </a:p>
          <a:p>
            <a:endParaRPr lang="en-US" dirty="0"/>
          </a:p>
          <a:p>
            <a:endParaRPr lang="en-US" dirty="0"/>
          </a:p>
          <a:p>
            <a:pPr marL="228600" indent="-228600">
              <a:buAutoNum type="alphaLcPeriod"/>
            </a:pPr>
            <a:r>
              <a:rPr lang="en-US" dirty="0"/>
              <a:t>Imagery acquired 20 July 2018</a:t>
            </a:r>
          </a:p>
          <a:p>
            <a:pPr marL="228600" indent="-228600">
              <a:buAutoNum type="alphaLcPeriod"/>
            </a:pPr>
            <a:r>
              <a:rPr lang="en-US" dirty="0"/>
              <a:t>Imagery acquired 26 May 2019</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D45DC4F-5C82-A64B-A847-717A77510B86}" type="slidenum">
              <a:rPr lang="en-US" smtClean="0"/>
              <a:t>42</a:t>
            </a:fld>
            <a:endParaRPr lang="en-US"/>
          </a:p>
        </p:txBody>
      </p:sp>
    </p:spTree>
    <p:extLst>
      <p:ext uri="{BB962C8B-B14F-4D97-AF65-F5344CB8AC3E}">
        <p14:creationId xmlns:p14="http://schemas.microsoft.com/office/powerpoint/2010/main" val="199423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imagery © 2020 DigitalGlobe</a:t>
            </a:r>
          </a:p>
          <a:p>
            <a:r>
              <a:rPr lang="en-US" dirty="0"/>
              <a:t> </a:t>
            </a:r>
          </a:p>
          <a:p>
            <a:r>
              <a:rPr lang="en-US" dirty="0"/>
              <a:t>Fig 14.a. Apparent aerial bombardment, Idlib Governorate</a:t>
            </a:r>
          </a:p>
          <a:p>
            <a:r>
              <a:rPr lang="en-US" dirty="0"/>
              <a:t>Large craters consistent with aerial bombardment appear in the fields beyond the town; scorched earth due to secondary fires caused by bombardment is apparent, as a smoke plume rises from a still-burning plot of land. Smaller craters may be due to other, smaller forms of bombardment (e.g. mortars). Extensive damage to structures throughout the town is evident and consistent with aerial bombardment. It is important to note that not all structural damage may be evident via satellite imagery, as damage from shelling may render buildings unusable but still partially standing.</a:t>
            </a:r>
          </a:p>
          <a:p>
            <a:endParaRPr lang="en-US" dirty="0"/>
          </a:p>
          <a:p>
            <a:r>
              <a:rPr lang="en-US" dirty="0"/>
              <a:t>Imagery acquired 26 May 2019</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D45DC4F-5C82-A64B-A847-717A77510B86}" type="slidenum">
              <a:rPr lang="en-US" smtClean="0"/>
              <a:t>43</a:t>
            </a:fld>
            <a:endParaRPr lang="en-US"/>
          </a:p>
        </p:txBody>
      </p:sp>
    </p:spTree>
    <p:extLst>
      <p:ext uri="{BB962C8B-B14F-4D97-AF65-F5344CB8AC3E}">
        <p14:creationId xmlns:p14="http://schemas.microsoft.com/office/powerpoint/2010/main" val="252467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Satellite imagery © 2020 DigitalGlobe</a:t>
            </a:r>
          </a:p>
          <a:p>
            <a:endParaRPr lang="en-US"/>
          </a:p>
          <a:p>
            <a:r>
              <a:rPr lang="en-US"/>
              <a:t>Fig 1.b. IDP Camp, Idlib Governorate</a:t>
            </a:r>
            <a:br>
              <a:rPr lang="en-US"/>
            </a:br>
            <a:r>
              <a:rPr lang="en-US"/>
              <a:t>Satellite imagery acquired 26 September 2018</a:t>
            </a:r>
          </a:p>
          <a:p>
            <a:endParaRPr lang="en-US"/>
          </a:p>
        </p:txBody>
      </p:sp>
      <p:sp>
        <p:nvSpPr>
          <p:cNvPr id="4" name="Slide Number Placeholder 3"/>
          <p:cNvSpPr>
            <a:spLocks noGrp="1"/>
          </p:cNvSpPr>
          <p:nvPr>
            <p:ph type="sldNum" sz="quarter" idx="5"/>
          </p:nvPr>
        </p:nvSpPr>
        <p:spPr/>
        <p:txBody>
          <a:bodyPr/>
          <a:lstStyle/>
          <a:p>
            <a:fld id="{1D45DC4F-5C82-A64B-A847-717A77510B86}" type="slidenum">
              <a:rPr lang="en-US" smtClean="0"/>
              <a:t>8</a:t>
            </a:fld>
            <a:endParaRPr lang="en-US"/>
          </a:p>
        </p:txBody>
      </p:sp>
    </p:spTree>
    <p:extLst>
      <p:ext uri="{BB962C8B-B14F-4D97-AF65-F5344CB8AC3E}">
        <p14:creationId xmlns:p14="http://schemas.microsoft.com/office/powerpoint/2010/main" val="986860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Satellite imagery © 2020 DigitalGlobe</a:t>
            </a:r>
          </a:p>
          <a:p>
            <a:endParaRPr lang="en-US" dirty="0"/>
          </a:p>
          <a:p>
            <a:r>
              <a:rPr lang="en-US" dirty="0"/>
              <a:t>Fig 1.c. IDP Camp, Idlib Governorate</a:t>
            </a:r>
            <a:br>
              <a:rPr lang="en-US" dirty="0"/>
            </a:br>
            <a:r>
              <a:rPr lang="en-US" dirty="0"/>
              <a:t>Satellite imagery acquired 2 December 2019</a:t>
            </a:r>
          </a:p>
          <a:p>
            <a:endParaRPr lang="en-US" dirty="0"/>
          </a:p>
          <a:p>
            <a:r>
              <a:rPr lang="en-US" dirty="0"/>
              <a:t>PULL 2nd </a:t>
            </a:r>
            <a:r>
              <a:rPr lang="en-US" dirty="0" err="1"/>
              <a:t>graf</a:t>
            </a:r>
            <a:r>
              <a:rPr lang="en-US" dirty="0"/>
              <a:t> to final image in this set</a:t>
            </a:r>
          </a:p>
        </p:txBody>
      </p:sp>
      <p:sp>
        <p:nvSpPr>
          <p:cNvPr id="4" name="Slide Number Placeholder 3"/>
          <p:cNvSpPr>
            <a:spLocks noGrp="1"/>
          </p:cNvSpPr>
          <p:nvPr>
            <p:ph type="sldNum" sz="quarter" idx="5"/>
          </p:nvPr>
        </p:nvSpPr>
        <p:spPr/>
        <p:txBody>
          <a:bodyPr/>
          <a:lstStyle/>
          <a:p>
            <a:fld id="{1D45DC4F-5C82-A64B-A847-717A77510B86}" type="slidenum">
              <a:rPr lang="en-US" smtClean="0"/>
              <a:t>9</a:t>
            </a:fld>
            <a:endParaRPr lang="en-US"/>
          </a:p>
        </p:txBody>
      </p:sp>
    </p:spTree>
    <p:extLst>
      <p:ext uri="{BB962C8B-B14F-4D97-AF65-F5344CB8AC3E}">
        <p14:creationId xmlns:p14="http://schemas.microsoft.com/office/powerpoint/2010/main" val="2404915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Satellite imagery © 2020 DigitalGlobe</a:t>
            </a:r>
          </a:p>
          <a:p>
            <a:endParaRPr lang="en-US" dirty="0"/>
          </a:p>
          <a:p>
            <a:r>
              <a:rPr lang="en-US" dirty="0"/>
              <a:t>Fig 1.d. IDP Camp, Idlib Governorate</a:t>
            </a:r>
            <a:br>
              <a:rPr lang="en-US" dirty="0"/>
            </a:br>
            <a:r>
              <a:rPr lang="en-US" dirty="0"/>
              <a:t>Satellite imagery acquired 26 February 2020</a:t>
            </a:r>
          </a:p>
          <a:p>
            <a:endParaRPr lang="en-US" dirty="0"/>
          </a:p>
          <a:p>
            <a:endParaRPr lang="en-US" dirty="0"/>
          </a:p>
        </p:txBody>
      </p:sp>
      <p:sp>
        <p:nvSpPr>
          <p:cNvPr id="4" name="Slide Number Placeholder 3"/>
          <p:cNvSpPr>
            <a:spLocks noGrp="1"/>
          </p:cNvSpPr>
          <p:nvPr>
            <p:ph type="sldNum" sz="quarter" idx="5"/>
          </p:nvPr>
        </p:nvSpPr>
        <p:spPr/>
        <p:txBody>
          <a:bodyPr/>
          <a:lstStyle/>
          <a:p>
            <a:fld id="{1D45DC4F-5C82-A64B-A847-717A77510B86}" type="slidenum">
              <a:rPr lang="en-US" smtClean="0"/>
              <a:t>10</a:t>
            </a:fld>
            <a:endParaRPr lang="en-US"/>
          </a:p>
        </p:txBody>
      </p:sp>
    </p:spTree>
    <p:extLst>
      <p:ext uri="{BB962C8B-B14F-4D97-AF65-F5344CB8AC3E}">
        <p14:creationId xmlns:p14="http://schemas.microsoft.com/office/powerpoint/2010/main" val="417971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Satellite imagery © 2020 DigitalGlobe</a:t>
            </a:r>
          </a:p>
          <a:p>
            <a:endParaRPr lang="en-US"/>
          </a:p>
          <a:p>
            <a:r>
              <a:rPr lang="en-US"/>
              <a:t>Fig 2.a. IDP Camp, Idlib Governorate</a:t>
            </a:r>
            <a:br>
              <a:rPr lang="en-US"/>
            </a:br>
            <a:r>
              <a:rPr lang="en-US"/>
              <a:t>Satellite imagery acquired 27 September 2017</a:t>
            </a:r>
          </a:p>
          <a:p>
            <a:endParaRPr lang="en-US"/>
          </a:p>
        </p:txBody>
      </p:sp>
      <p:sp>
        <p:nvSpPr>
          <p:cNvPr id="4" name="Slide Number Placeholder 3"/>
          <p:cNvSpPr>
            <a:spLocks noGrp="1"/>
          </p:cNvSpPr>
          <p:nvPr>
            <p:ph type="sldNum" sz="quarter" idx="5"/>
          </p:nvPr>
        </p:nvSpPr>
        <p:spPr/>
        <p:txBody>
          <a:bodyPr/>
          <a:lstStyle/>
          <a:p>
            <a:fld id="{1D45DC4F-5C82-A64B-A847-717A77510B86}" type="slidenum">
              <a:rPr lang="en-US" smtClean="0"/>
              <a:t>11</a:t>
            </a:fld>
            <a:endParaRPr lang="en-US"/>
          </a:p>
        </p:txBody>
      </p:sp>
    </p:spTree>
    <p:extLst>
      <p:ext uri="{BB962C8B-B14F-4D97-AF65-F5344CB8AC3E}">
        <p14:creationId xmlns:p14="http://schemas.microsoft.com/office/powerpoint/2010/main" val="3888150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Satellite imagery © 2020 DigitalGlobe</a:t>
            </a:r>
          </a:p>
          <a:p>
            <a:endParaRPr lang="en-US"/>
          </a:p>
          <a:p>
            <a:r>
              <a:rPr lang="en-US"/>
              <a:t>Fig 2.b. IDP Camp, Idlib Governorate</a:t>
            </a:r>
            <a:br>
              <a:rPr lang="en-US"/>
            </a:br>
            <a:r>
              <a:rPr lang="en-US"/>
              <a:t>Satellite imagery acquired 26 September 2018</a:t>
            </a:r>
          </a:p>
        </p:txBody>
      </p:sp>
      <p:sp>
        <p:nvSpPr>
          <p:cNvPr id="4" name="Slide Number Placeholder 3"/>
          <p:cNvSpPr>
            <a:spLocks noGrp="1"/>
          </p:cNvSpPr>
          <p:nvPr>
            <p:ph type="sldNum" sz="quarter" idx="5"/>
          </p:nvPr>
        </p:nvSpPr>
        <p:spPr/>
        <p:txBody>
          <a:bodyPr/>
          <a:lstStyle/>
          <a:p>
            <a:fld id="{1D45DC4F-5C82-A64B-A847-717A77510B86}" type="slidenum">
              <a:rPr lang="en-US" smtClean="0"/>
              <a:t>12</a:t>
            </a:fld>
            <a:endParaRPr lang="en-US"/>
          </a:p>
        </p:txBody>
      </p:sp>
    </p:spTree>
    <p:extLst>
      <p:ext uri="{BB962C8B-B14F-4D97-AF65-F5344CB8AC3E}">
        <p14:creationId xmlns:p14="http://schemas.microsoft.com/office/powerpoint/2010/main" val="4039637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Satellite imagery © 2020 DigitalGlobe</a:t>
            </a:r>
          </a:p>
          <a:p>
            <a:endParaRPr lang="en-US"/>
          </a:p>
          <a:p>
            <a:r>
              <a:rPr lang="en-US"/>
              <a:t>Fig 2.c. IDP Camp, Idlib Governorate</a:t>
            </a:r>
            <a:br>
              <a:rPr lang="en-US"/>
            </a:br>
            <a:r>
              <a:rPr lang="en-US"/>
              <a:t>Satellite imagery acquired 2 December 2019</a:t>
            </a:r>
          </a:p>
        </p:txBody>
      </p:sp>
      <p:sp>
        <p:nvSpPr>
          <p:cNvPr id="4" name="Slide Number Placeholder 3"/>
          <p:cNvSpPr>
            <a:spLocks noGrp="1"/>
          </p:cNvSpPr>
          <p:nvPr>
            <p:ph type="sldNum" sz="quarter" idx="5"/>
          </p:nvPr>
        </p:nvSpPr>
        <p:spPr/>
        <p:txBody>
          <a:bodyPr/>
          <a:lstStyle/>
          <a:p>
            <a:fld id="{1D45DC4F-5C82-A64B-A847-717A77510B86}" type="slidenum">
              <a:rPr lang="en-US" smtClean="0"/>
              <a:t>13</a:t>
            </a:fld>
            <a:endParaRPr lang="en-US"/>
          </a:p>
        </p:txBody>
      </p:sp>
    </p:spTree>
    <p:extLst>
      <p:ext uri="{BB962C8B-B14F-4D97-AF65-F5344CB8AC3E}">
        <p14:creationId xmlns:p14="http://schemas.microsoft.com/office/powerpoint/2010/main" val="2414852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2EA0-547F-1C4E-A669-6475B3AD5F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2D083B-B90C-FF47-B578-1C11305744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E4117E-DFA9-BB4E-A4B4-A5235D4C60E0}"/>
              </a:ext>
            </a:extLst>
          </p:cNvPr>
          <p:cNvSpPr>
            <a:spLocks noGrp="1"/>
          </p:cNvSpPr>
          <p:nvPr>
            <p:ph type="dt" sz="half" idx="10"/>
          </p:nvPr>
        </p:nvSpPr>
        <p:spPr/>
        <p:txBody>
          <a:bodyPr/>
          <a:lstStyle/>
          <a:p>
            <a:fld id="{E81DEBB3-98AB-9942-9624-A4DF833B9F24}" type="datetimeFigureOut">
              <a:rPr lang="en-US" smtClean="0"/>
              <a:t>3/2/20</a:t>
            </a:fld>
            <a:endParaRPr lang="en-US"/>
          </a:p>
        </p:txBody>
      </p:sp>
      <p:sp>
        <p:nvSpPr>
          <p:cNvPr id="5" name="Footer Placeholder 4">
            <a:extLst>
              <a:ext uri="{FF2B5EF4-FFF2-40B4-BE49-F238E27FC236}">
                <a16:creationId xmlns:a16="http://schemas.microsoft.com/office/drawing/2014/main" id="{A7BE89D9-FB36-6748-8103-F2057B555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7015B-7AF4-E845-8553-BABA3FAE34E8}"/>
              </a:ext>
            </a:extLst>
          </p:cNvPr>
          <p:cNvSpPr>
            <a:spLocks noGrp="1"/>
          </p:cNvSpPr>
          <p:nvPr>
            <p:ph type="sldNum" sz="quarter" idx="12"/>
          </p:nvPr>
        </p:nvSpPr>
        <p:spPr/>
        <p:txBody>
          <a:bodyPr/>
          <a:lstStyle/>
          <a:p>
            <a:fld id="{DF00A5F6-760E-3249-98F2-363C0733D744}" type="slidenum">
              <a:rPr lang="en-US" smtClean="0"/>
              <a:t>‹#›</a:t>
            </a:fld>
            <a:endParaRPr lang="en-US"/>
          </a:p>
        </p:txBody>
      </p:sp>
    </p:spTree>
    <p:extLst>
      <p:ext uri="{BB962C8B-B14F-4D97-AF65-F5344CB8AC3E}">
        <p14:creationId xmlns:p14="http://schemas.microsoft.com/office/powerpoint/2010/main" val="2464767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0A65-F24E-444F-BC75-A87084E9A7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39594F-A23A-E641-A8BA-D4C1B117FD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63392-4F60-F040-B281-0526C9256DF1}"/>
              </a:ext>
            </a:extLst>
          </p:cNvPr>
          <p:cNvSpPr>
            <a:spLocks noGrp="1"/>
          </p:cNvSpPr>
          <p:nvPr>
            <p:ph type="dt" sz="half" idx="10"/>
          </p:nvPr>
        </p:nvSpPr>
        <p:spPr/>
        <p:txBody>
          <a:bodyPr/>
          <a:lstStyle/>
          <a:p>
            <a:fld id="{E81DEBB3-98AB-9942-9624-A4DF833B9F24}" type="datetimeFigureOut">
              <a:rPr lang="en-US" smtClean="0"/>
              <a:t>3/2/20</a:t>
            </a:fld>
            <a:endParaRPr lang="en-US"/>
          </a:p>
        </p:txBody>
      </p:sp>
      <p:sp>
        <p:nvSpPr>
          <p:cNvPr id="5" name="Footer Placeholder 4">
            <a:extLst>
              <a:ext uri="{FF2B5EF4-FFF2-40B4-BE49-F238E27FC236}">
                <a16:creationId xmlns:a16="http://schemas.microsoft.com/office/drawing/2014/main" id="{D80BFD5E-DD82-7149-B6C8-CE1302F434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90D86C-5203-DE4C-A5ED-5B994A3E2815}"/>
              </a:ext>
            </a:extLst>
          </p:cNvPr>
          <p:cNvSpPr>
            <a:spLocks noGrp="1"/>
          </p:cNvSpPr>
          <p:nvPr>
            <p:ph type="sldNum" sz="quarter" idx="12"/>
          </p:nvPr>
        </p:nvSpPr>
        <p:spPr/>
        <p:txBody>
          <a:bodyPr/>
          <a:lstStyle/>
          <a:p>
            <a:fld id="{DF00A5F6-760E-3249-98F2-363C0733D744}" type="slidenum">
              <a:rPr lang="en-US" smtClean="0"/>
              <a:t>‹#›</a:t>
            </a:fld>
            <a:endParaRPr lang="en-US"/>
          </a:p>
        </p:txBody>
      </p:sp>
    </p:spTree>
    <p:extLst>
      <p:ext uri="{BB962C8B-B14F-4D97-AF65-F5344CB8AC3E}">
        <p14:creationId xmlns:p14="http://schemas.microsoft.com/office/powerpoint/2010/main" val="473504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BBDE28-F90F-724A-82A3-60CEB387BF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E07BE0-64C4-084D-A8D6-2452F995A2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967C-E894-B245-B7CB-8924EE4890F8}"/>
              </a:ext>
            </a:extLst>
          </p:cNvPr>
          <p:cNvSpPr>
            <a:spLocks noGrp="1"/>
          </p:cNvSpPr>
          <p:nvPr>
            <p:ph type="dt" sz="half" idx="10"/>
          </p:nvPr>
        </p:nvSpPr>
        <p:spPr/>
        <p:txBody>
          <a:bodyPr/>
          <a:lstStyle/>
          <a:p>
            <a:fld id="{E81DEBB3-98AB-9942-9624-A4DF833B9F24}" type="datetimeFigureOut">
              <a:rPr lang="en-US" smtClean="0"/>
              <a:t>3/2/20</a:t>
            </a:fld>
            <a:endParaRPr lang="en-US"/>
          </a:p>
        </p:txBody>
      </p:sp>
      <p:sp>
        <p:nvSpPr>
          <p:cNvPr id="5" name="Footer Placeholder 4">
            <a:extLst>
              <a:ext uri="{FF2B5EF4-FFF2-40B4-BE49-F238E27FC236}">
                <a16:creationId xmlns:a16="http://schemas.microsoft.com/office/drawing/2014/main" id="{6ECEEB3F-DEDD-364D-9A74-FF2E0FFCD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BE201-0E9F-1246-8B4D-683B84A6BC17}"/>
              </a:ext>
            </a:extLst>
          </p:cNvPr>
          <p:cNvSpPr>
            <a:spLocks noGrp="1"/>
          </p:cNvSpPr>
          <p:nvPr>
            <p:ph type="sldNum" sz="quarter" idx="12"/>
          </p:nvPr>
        </p:nvSpPr>
        <p:spPr/>
        <p:txBody>
          <a:bodyPr/>
          <a:lstStyle/>
          <a:p>
            <a:fld id="{DF00A5F6-760E-3249-98F2-363C0733D744}" type="slidenum">
              <a:rPr lang="en-US" smtClean="0"/>
              <a:t>‹#›</a:t>
            </a:fld>
            <a:endParaRPr lang="en-US"/>
          </a:p>
        </p:txBody>
      </p:sp>
    </p:spTree>
    <p:extLst>
      <p:ext uri="{BB962C8B-B14F-4D97-AF65-F5344CB8AC3E}">
        <p14:creationId xmlns:p14="http://schemas.microsoft.com/office/powerpoint/2010/main" val="2552503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DFE6-6489-F24F-AB92-E236F4F0C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A1A84-890E-CB4D-AA32-E495C0EA16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14127-02FE-6A4B-9435-DEC046CE63D9}"/>
              </a:ext>
            </a:extLst>
          </p:cNvPr>
          <p:cNvSpPr>
            <a:spLocks noGrp="1"/>
          </p:cNvSpPr>
          <p:nvPr>
            <p:ph type="dt" sz="half" idx="10"/>
          </p:nvPr>
        </p:nvSpPr>
        <p:spPr/>
        <p:txBody>
          <a:bodyPr/>
          <a:lstStyle/>
          <a:p>
            <a:fld id="{E81DEBB3-98AB-9942-9624-A4DF833B9F24}" type="datetimeFigureOut">
              <a:rPr lang="en-US" smtClean="0"/>
              <a:t>3/2/20</a:t>
            </a:fld>
            <a:endParaRPr lang="en-US"/>
          </a:p>
        </p:txBody>
      </p:sp>
      <p:sp>
        <p:nvSpPr>
          <p:cNvPr id="5" name="Footer Placeholder 4">
            <a:extLst>
              <a:ext uri="{FF2B5EF4-FFF2-40B4-BE49-F238E27FC236}">
                <a16:creationId xmlns:a16="http://schemas.microsoft.com/office/drawing/2014/main" id="{70504A49-0E64-7043-A2BE-C29F680AB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40BFB-1FF2-2540-9846-E14BE84362A5}"/>
              </a:ext>
            </a:extLst>
          </p:cNvPr>
          <p:cNvSpPr>
            <a:spLocks noGrp="1"/>
          </p:cNvSpPr>
          <p:nvPr>
            <p:ph type="sldNum" sz="quarter" idx="12"/>
          </p:nvPr>
        </p:nvSpPr>
        <p:spPr/>
        <p:txBody>
          <a:bodyPr/>
          <a:lstStyle/>
          <a:p>
            <a:fld id="{DF00A5F6-760E-3249-98F2-363C0733D744}" type="slidenum">
              <a:rPr lang="en-US" smtClean="0"/>
              <a:t>‹#›</a:t>
            </a:fld>
            <a:endParaRPr lang="en-US"/>
          </a:p>
        </p:txBody>
      </p:sp>
    </p:spTree>
    <p:extLst>
      <p:ext uri="{BB962C8B-B14F-4D97-AF65-F5344CB8AC3E}">
        <p14:creationId xmlns:p14="http://schemas.microsoft.com/office/powerpoint/2010/main" val="2260000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3A14-6D12-7541-92B6-52F8C6E746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337326-9422-9244-8FC9-533B5126B9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045B3C-AD69-EB41-AA65-1631C5960940}"/>
              </a:ext>
            </a:extLst>
          </p:cNvPr>
          <p:cNvSpPr>
            <a:spLocks noGrp="1"/>
          </p:cNvSpPr>
          <p:nvPr>
            <p:ph type="dt" sz="half" idx="10"/>
          </p:nvPr>
        </p:nvSpPr>
        <p:spPr/>
        <p:txBody>
          <a:bodyPr/>
          <a:lstStyle/>
          <a:p>
            <a:fld id="{E81DEBB3-98AB-9942-9624-A4DF833B9F24}" type="datetimeFigureOut">
              <a:rPr lang="en-US" smtClean="0"/>
              <a:t>3/2/20</a:t>
            </a:fld>
            <a:endParaRPr lang="en-US"/>
          </a:p>
        </p:txBody>
      </p:sp>
      <p:sp>
        <p:nvSpPr>
          <p:cNvPr id="5" name="Footer Placeholder 4">
            <a:extLst>
              <a:ext uri="{FF2B5EF4-FFF2-40B4-BE49-F238E27FC236}">
                <a16:creationId xmlns:a16="http://schemas.microsoft.com/office/drawing/2014/main" id="{37CCF0BB-44BC-AD41-B3B0-C6327F491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C9F14-85B0-224F-AFB7-9F31DBD2CDBB}"/>
              </a:ext>
            </a:extLst>
          </p:cNvPr>
          <p:cNvSpPr>
            <a:spLocks noGrp="1"/>
          </p:cNvSpPr>
          <p:nvPr>
            <p:ph type="sldNum" sz="quarter" idx="12"/>
          </p:nvPr>
        </p:nvSpPr>
        <p:spPr/>
        <p:txBody>
          <a:bodyPr/>
          <a:lstStyle/>
          <a:p>
            <a:fld id="{DF00A5F6-760E-3249-98F2-363C0733D744}" type="slidenum">
              <a:rPr lang="en-US" smtClean="0"/>
              <a:t>‹#›</a:t>
            </a:fld>
            <a:endParaRPr lang="en-US"/>
          </a:p>
        </p:txBody>
      </p:sp>
    </p:spTree>
    <p:extLst>
      <p:ext uri="{BB962C8B-B14F-4D97-AF65-F5344CB8AC3E}">
        <p14:creationId xmlns:p14="http://schemas.microsoft.com/office/powerpoint/2010/main" val="2562193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EF273-8648-0146-A93F-9045266B5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3B4B81-D432-2249-933F-C50AD9456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C9B68F-F8E3-444F-9620-EFA215B347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5265D6-1B6E-B243-BBB2-DBBEBFEA85EC}"/>
              </a:ext>
            </a:extLst>
          </p:cNvPr>
          <p:cNvSpPr>
            <a:spLocks noGrp="1"/>
          </p:cNvSpPr>
          <p:nvPr>
            <p:ph type="dt" sz="half" idx="10"/>
          </p:nvPr>
        </p:nvSpPr>
        <p:spPr/>
        <p:txBody>
          <a:bodyPr/>
          <a:lstStyle/>
          <a:p>
            <a:fld id="{E81DEBB3-98AB-9942-9624-A4DF833B9F24}" type="datetimeFigureOut">
              <a:rPr lang="en-US" smtClean="0"/>
              <a:t>3/2/20</a:t>
            </a:fld>
            <a:endParaRPr lang="en-US"/>
          </a:p>
        </p:txBody>
      </p:sp>
      <p:sp>
        <p:nvSpPr>
          <p:cNvPr id="6" name="Footer Placeholder 5">
            <a:extLst>
              <a:ext uri="{FF2B5EF4-FFF2-40B4-BE49-F238E27FC236}">
                <a16:creationId xmlns:a16="http://schemas.microsoft.com/office/drawing/2014/main" id="{676133B0-F8E1-FA4F-8344-BE566858FE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BA88C0-852E-994A-897A-280AE1C17C71}"/>
              </a:ext>
            </a:extLst>
          </p:cNvPr>
          <p:cNvSpPr>
            <a:spLocks noGrp="1"/>
          </p:cNvSpPr>
          <p:nvPr>
            <p:ph type="sldNum" sz="quarter" idx="12"/>
          </p:nvPr>
        </p:nvSpPr>
        <p:spPr/>
        <p:txBody>
          <a:bodyPr/>
          <a:lstStyle/>
          <a:p>
            <a:fld id="{DF00A5F6-760E-3249-98F2-363C0733D744}" type="slidenum">
              <a:rPr lang="en-US" smtClean="0"/>
              <a:t>‹#›</a:t>
            </a:fld>
            <a:endParaRPr lang="en-US"/>
          </a:p>
        </p:txBody>
      </p:sp>
    </p:spTree>
    <p:extLst>
      <p:ext uri="{BB962C8B-B14F-4D97-AF65-F5344CB8AC3E}">
        <p14:creationId xmlns:p14="http://schemas.microsoft.com/office/powerpoint/2010/main" val="2305900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9470-8566-D542-88E9-C5859E8715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206D36-D242-A24B-AC91-C25B8BA543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CB19F0-C22C-744D-B95A-A2E0937659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BBCD0A-870E-954D-8DE9-9AC1BFA11F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A17C76-A822-974D-AB38-79AA6CBFF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F428BC-CA27-2C42-A4C4-6D16DBEE7DAB}"/>
              </a:ext>
            </a:extLst>
          </p:cNvPr>
          <p:cNvSpPr>
            <a:spLocks noGrp="1"/>
          </p:cNvSpPr>
          <p:nvPr>
            <p:ph type="dt" sz="half" idx="10"/>
          </p:nvPr>
        </p:nvSpPr>
        <p:spPr/>
        <p:txBody>
          <a:bodyPr/>
          <a:lstStyle/>
          <a:p>
            <a:fld id="{E81DEBB3-98AB-9942-9624-A4DF833B9F24}" type="datetimeFigureOut">
              <a:rPr lang="en-US" smtClean="0"/>
              <a:t>3/2/20</a:t>
            </a:fld>
            <a:endParaRPr lang="en-US"/>
          </a:p>
        </p:txBody>
      </p:sp>
      <p:sp>
        <p:nvSpPr>
          <p:cNvPr id="8" name="Footer Placeholder 7">
            <a:extLst>
              <a:ext uri="{FF2B5EF4-FFF2-40B4-BE49-F238E27FC236}">
                <a16:creationId xmlns:a16="http://schemas.microsoft.com/office/drawing/2014/main" id="{A4C7C812-5DBB-914E-B3DF-6D0CF84B33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58B11E-0FEE-644A-8915-B28665039EEB}"/>
              </a:ext>
            </a:extLst>
          </p:cNvPr>
          <p:cNvSpPr>
            <a:spLocks noGrp="1"/>
          </p:cNvSpPr>
          <p:nvPr>
            <p:ph type="sldNum" sz="quarter" idx="12"/>
          </p:nvPr>
        </p:nvSpPr>
        <p:spPr/>
        <p:txBody>
          <a:bodyPr/>
          <a:lstStyle/>
          <a:p>
            <a:fld id="{DF00A5F6-760E-3249-98F2-363C0733D744}" type="slidenum">
              <a:rPr lang="en-US" smtClean="0"/>
              <a:t>‹#›</a:t>
            </a:fld>
            <a:endParaRPr lang="en-US"/>
          </a:p>
        </p:txBody>
      </p:sp>
    </p:spTree>
    <p:extLst>
      <p:ext uri="{BB962C8B-B14F-4D97-AF65-F5344CB8AC3E}">
        <p14:creationId xmlns:p14="http://schemas.microsoft.com/office/powerpoint/2010/main" val="1605693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0F67-DEE9-8849-822F-993C3068D6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A376C8-8D3D-D54E-A385-D101E3B49F83}"/>
              </a:ext>
            </a:extLst>
          </p:cNvPr>
          <p:cNvSpPr>
            <a:spLocks noGrp="1"/>
          </p:cNvSpPr>
          <p:nvPr>
            <p:ph type="dt" sz="half" idx="10"/>
          </p:nvPr>
        </p:nvSpPr>
        <p:spPr/>
        <p:txBody>
          <a:bodyPr/>
          <a:lstStyle/>
          <a:p>
            <a:fld id="{E81DEBB3-98AB-9942-9624-A4DF833B9F24}" type="datetimeFigureOut">
              <a:rPr lang="en-US" smtClean="0"/>
              <a:t>3/2/20</a:t>
            </a:fld>
            <a:endParaRPr lang="en-US"/>
          </a:p>
        </p:txBody>
      </p:sp>
      <p:sp>
        <p:nvSpPr>
          <p:cNvPr id="4" name="Footer Placeholder 3">
            <a:extLst>
              <a:ext uri="{FF2B5EF4-FFF2-40B4-BE49-F238E27FC236}">
                <a16:creationId xmlns:a16="http://schemas.microsoft.com/office/drawing/2014/main" id="{BADCE86A-7D4F-3540-AA71-B3C1188B32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0F85CC-DED2-DA44-ABFD-F012460D474F}"/>
              </a:ext>
            </a:extLst>
          </p:cNvPr>
          <p:cNvSpPr>
            <a:spLocks noGrp="1"/>
          </p:cNvSpPr>
          <p:nvPr>
            <p:ph type="sldNum" sz="quarter" idx="12"/>
          </p:nvPr>
        </p:nvSpPr>
        <p:spPr/>
        <p:txBody>
          <a:bodyPr/>
          <a:lstStyle/>
          <a:p>
            <a:fld id="{DF00A5F6-760E-3249-98F2-363C0733D744}" type="slidenum">
              <a:rPr lang="en-US" smtClean="0"/>
              <a:t>‹#›</a:t>
            </a:fld>
            <a:endParaRPr lang="en-US"/>
          </a:p>
        </p:txBody>
      </p:sp>
    </p:spTree>
    <p:extLst>
      <p:ext uri="{BB962C8B-B14F-4D97-AF65-F5344CB8AC3E}">
        <p14:creationId xmlns:p14="http://schemas.microsoft.com/office/powerpoint/2010/main" val="1763508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A6A0F2-9FF8-A348-9E9E-F1FA3AF7DB6F}"/>
              </a:ext>
            </a:extLst>
          </p:cNvPr>
          <p:cNvSpPr>
            <a:spLocks noGrp="1"/>
          </p:cNvSpPr>
          <p:nvPr>
            <p:ph type="dt" sz="half" idx="10"/>
          </p:nvPr>
        </p:nvSpPr>
        <p:spPr/>
        <p:txBody>
          <a:bodyPr/>
          <a:lstStyle/>
          <a:p>
            <a:fld id="{E81DEBB3-98AB-9942-9624-A4DF833B9F24}" type="datetimeFigureOut">
              <a:rPr lang="en-US" smtClean="0"/>
              <a:t>3/2/20</a:t>
            </a:fld>
            <a:endParaRPr lang="en-US"/>
          </a:p>
        </p:txBody>
      </p:sp>
      <p:sp>
        <p:nvSpPr>
          <p:cNvPr id="3" name="Footer Placeholder 2">
            <a:extLst>
              <a:ext uri="{FF2B5EF4-FFF2-40B4-BE49-F238E27FC236}">
                <a16:creationId xmlns:a16="http://schemas.microsoft.com/office/drawing/2014/main" id="{9C10DB01-E7FB-444E-B134-A03DD38347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E16E18-1027-6148-9B83-80DE828E57A5}"/>
              </a:ext>
            </a:extLst>
          </p:cNvPr>
          <p:cNvSpPr>
            <a:spLocks noGrp="1"/>
          </p:cNvSpPr>
          <p:nvPr>
            <p:ph type="sldNum" sz="quarter" idx="12"/>
          </p:nvPr>
        </p:nvSpPr>
        <p:spPr/>
        <p:txBody>
          <a:bodyPr/>
          <a:lstStyle/>
          <a:p>
            <a:fld id="{DF00A5F6-760E-3249-98F2-363C0733D744}" type="slidenum">
              <a:rPr lang="en-US" smtClean="0"/>
              <a:t>‹#›</a:t>
            </a:fld>
            <a:endParaRPr lang="en-US"/>
          </a:p>
        </p:txBody>
      </p:sp>
    </p:spTree>
    <p:extLst>
      <p:ext uri="{BB962C8B-B14F-4D97-AF65-F5344CB8AC3E}">
        <p14:creationId xmlns:p14="http://schemas.microsoft.com/office/powerpoint/2010/main" val="335805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B1AB-8941-AB4A-8581-8FF0F45594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1B59C5-B23E-CC49-AD5D-5BD458A956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86CE6-702B-C74F-940A-63C1C2FF3D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594A62-40EC-764A-9AAF-D3BF91C39546}"/>
              </a:ext>
            </a:extLst>
          </p:cNvPr>
          <p:cNvSpPr>
            <a:spLocks noGrp="1"/>
          </p:cNvSpPr>
          <p:nvPr>
            <p:ph type="dt" sz="half" idx="10"/>
          </p:nvPr>
        </p:nvSpPr>
        <p:spPr/>
        <p:txBody>
          <a:bodyPr/>
          <a:lstStyle/>
          <a:p>
            <a:fld id="{E81DEBB3-98AB-9942-9624-A4DF833B9F24}" type="datetimeFigureOut">
              <a:rPr lang="en-US" smtClean="0"/>
              <a:t>3/2/20</a:t>
            </a:fld>
            <a:endParaRPr lang="en-US"/>
          </a:p>
        </p:txBody>
      </p:sp>
      <p:sp>
        <p:nvSpPr>
          <p:cNvPr id="6" name="Footer Placeholder 5">
            <a:extLst>
              <a:ext uri="{FF2B5EF4-FFF2-40B4-BE49-F238E27FC236}">
                <a16:creationId xmlns:a16="http://schemas.microsoft.com/office/drawing/2014/main" id="{B72B95D0-40C3-2C4F-9C17-CA7ACD3267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5978C-4806-9B42-A06C-A766741A5412}"/>
              </a:ext>
            </a:extLst>
          </p:cNvPr>
          <p:cNvSpPr>
            <a:spLocks noGrp="1"/>
          </p:cNvSpPr>
          <p:nvPr>
            <p:ph type="sldNum" sz="quarter" idx="12"/>
          </p:nvPr>
        </p:nvSpPr>
        <p:spPr/>
        <p:txBody>
          <a:bodyPr/>
          <a:lstStyle/>
          <a:p>
            <a:fld id="{DF00A5F6-760E-3249-98F2-363C0733D744}" type="slidenum">
              <a:rPr lang="en-US" smtClean="0"/>
              <a:t>‹#›</a:t>
            </a:fld>
            <a:endParaRPr lang="en-US"/>
          </a:p>
        </p:txBody>
      </p:sp>
    </p:spTree>
    <p:extLst>
      <p:ext uri="{BB962C8B-B14F-4D97-AF65-F5344CB8AC3E}">
        <p14:creationId xmlns:p14="http://schemas.microsoft.com/office/powerpoint/2010/main" val="1257934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64F55-6706-B143-B6A0-CF6269AE3C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472C7A-9B8C-BD40-9D0B-7E4C3FDC8C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9B2BD5-9FF3-D245-A7AE-567B4EB83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FF9BEC-2578-5649-A26F-A11C53CF3301}"/>
              </a:ext>
            </a:extLst>
          </p:cNvPr>
          <p:cNvSpPr>
            <a:spLocks noGrp="1"/>
          </p:cNvSpPr>
          <p:nvPr>
            <p:ph type="dt" sz="half" idx="10"/>
          </p:nvPr>
        </p:nvSpPr>
        <p:spPr/>
        <p:txBody>
          <a:bodyPr/>
          <a:lstStyle/>
          <a:p>
            <a:fld id="{E81DEBB3-98AB-9942-9624-A4DF833B9F24}" type="datetimeFigureOut">
              <a:rPr lang="en-US" smtClean="0"/>
              <a:t>3/2/20</a:t>
            </a:fld>
            <a:endParaRPr lang="en-US"/>
          </a:p>
        </p:txBody>
      </p:sp>
      <p:sp>
        <p:nvSpPr>
          <p:cNvPr id="6" name="Footer Placeholder 5">
            <a:extLst>
              <a:ext uri="{FF2B5EF4-FFF2-40B4-BE49-F238E27FC236}">
                <a16:creationId xmlns:a16="http://schemas.microsoft.com/office/drawing/2014/main" id="{9E1DB115-B823-6A41-853F-904A6A60F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26C51-3AB7-1248-AB0E-C56FA6A1BBBD}"/>
              </a:ext>
            </a:extLst>
          </p:cNvPr>
          <p:cNvSpPr>
            <a:spLocks noGrp="1"/>
          </p:cNvSpPr>
          <p:nvPr>
            <p:ph type="sldNum" sz="quarter" idx="12"/>
          </p:nvPr>
        </p:nvSpPr>
        <p:spPr/>
        <p:txBody>
          <a:bodyPr/>
          <a:lstStyle/>
          <a:p>
            <a:fld id="{DF00A5F6-760E-3249-98F2-363C0733D744}" type="slidenum">
              <a:rPr lang="en-US" smtClean="0"/>
              <a:t>‹#›</a:t>
            </a:fld>
            <a:endParaRPr lang="en-US"/>
          </a:p>
        </p:txBody>
      </p:sp>
    </p:spTree>
    <p:extLst>
      <p:ext uri="{BB962C8B-B14F-4D97-AF65-F5344CB8AC3E}">
        <p14:creationId xmlns:p14="http://schemas.microsoft.com/office/powerpoint/2010/main" val="378961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542633-4920-D14F-A229-DA071D0E17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4715FE-024C-7445-B014-1166CFCE7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D5D6A-6FC4-194B-9C76-81C7A9EBF9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1DEBB3-98AB-9942-9624-A4DF833B9F24}" type="datetimeFigureOut">
              <a:rPr lang="en-US" smtClean="0"/>
              <a:t>3/2/20</a:t>
            </a:fld>
            <a:endParaRPr lang="en-US"/>
          </a:p>
        </p:txBody>
      </p:sp>
      <p:sp>
        <p:nvSpPr>
          <p:cNvPr id="5" name="Footer Placeholder 4">
            <a:extLst>
              <a:ext uri="{FF2B5EF4-FFF2-40B4-BE49-F238E27FC236}">
                <a16:creationId xmlns:a16="http://schemas.microsoft.com/office/drawing/2014/main" id="{11B42350-6F34-E849-9F85-FE98605724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C1555A-BC0E-0F48-B9D6-F94A715092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00A5F6-760E-3249-98F2-363C0733D744}" type="slidenum">
              <a:rPr lang="en-US" smtClean="0"/>
              <a:t>‹#›</a:t>
            </a:fld>
            <a:endParaRPr lang="en-US"/>
          </a:p>
        </p:txBody>
      </p:sp>
    </p:spTree>
    <p:extLst>
      <p:ext uri="{BB962C8B-B14F-4D97-AF65-F5344CB8AC3E}">
        <p14:creationId xmlns:p14="http://schemas.microsoft.com/office/powerpoint/2010/main" val="2575431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hhi.harvard.edu/" TargetMode="External"/><Relationship Id="rId2" Type="http://schemas.openxmlformats.org/officeDocument/2006/relationships/hyperlink" Target="https://hhi.harvard.edu/research/signa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2" Type="http://schemas.openxmlformats.org/officeDocument/2006/relationships/hyperlink" Target="mailto:chowarth@hsph.Harvard.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8BEA-0269-284F-B5F5-95BF13E5A2ED}"/>
              </a:ext>
            </a:extLst>
          </p:cNvPr>
          <p:cNvSpPr>
            <a:spLocks noGrp="1"/>
          </p:cNvSpPr>
          <p:nvPr>
            <p:ph type="ctrTitle"/>
          </p:nvPr>
        </p:nvSpPr>
        <p:spPr>
          <a:xfrm>
            <a:off x="1524000" y="1160076"/>
            <a:ext cx="9144000" cy="2387600"/>
          </a:xfrm>
        </p:spPr>
        <p:txBody>
          <a:bodyPr>
            <a:noAutofit/>
          </a:bodyPr>
          <a:lstStyle/>
          <a:p>
            <a:r>
              <a:rPr lang="en-US" sz="4800">
                <a:latin typeface="Merriweather" panose="02000000000000000000" pitchFamily="2" charset="77"/>
                <a:cs typeface="Merriweather" panose="02000000000000000000" pitchFamily="2" charset="77"/>
              </a:rPr>
              <a:t>Displacement &amp; Destruction:</a:t>
            </a:r>
            <a:br>
              <a:rPr lang="en-US" sz="4800">
                <a:latin typeface="Merriweather" panose="02000000000000000000" pitchFamily="2" charset="77"/>
                <a:cs typeface="Merriweather" panose="02000000000000000000" pitchFamily="2" charset="77"/>
              </a:rPr>
            </a:br>
            <a:r>
              <a:rPr lang="en-US" sz="4800">
                <a:latin typeface="Merriweather" panose="02000000000000000000" pitchFamily="2" charset="77"/>
                <a:cs typeface="Merriweather" panose="02000000000000000000" pitchFamily="2" charset="77"/>
              </a:rPr>
              <a:t>Analysis of Idlib, Syria </a:t>
            </a:r>
            <a:br>
              <a:rPr lang="en-US" sz="4800">
                <a:latin typeface="Merriweather" panose="02000000000000000000" pitchFamily="2" charset="77"/>
                <a:cs typeface="Merriweather" panose="02000000000000000000" pitchFamily="2" charset="77"/>
              </a:rPr>
            </a:br>
            <a:r>
              <a:rPr lang="en-US" sz="4800">
                <a:latin typeface="Merriweather" panose="02000000000000000000" pitchFamily="2" charset="77"/>
                <a:cs typeface="Merriweather" panose="02000000000000000000" pitchFamily="2" charset="77"/>
              </a:rPr>
              <a:t>2017-2020</a:t>
            </a:r>
          </a:p>
        </p:txBody>
      </p:sp>
      <p:sp>
        <p:nvSpPr>
          <p:cNvPr id="3" name="Subtitle 2">
            <a:extLst>
              <a:ext uri="{FF2B5EF4-FFF2-40B4-BE49-F238E27FC236}">
                <a16:creationId xmlns:a16="http://schemas.microsoft.com/office/drawing/2014/main" id="{88FED9DF-EE4A-304E-B906-4823C5BB9C3D}"/>
              </a:ext>
            </a:extLst>
          </p:cNvPr>
          <p:cNvSpPr>
            <a:spLocks noGrp="1"/>
          </p:cNvSpPr>
          <p:nvPr>
            <p:ph type="subTitle" idx="1"/>
          </p:nvPr>
        </p:nvSpPr>
        <p:spPr>
          <a:xfrm>
            <a:off x="1524000" y="3723830"/>
            <a:ext cx="9144000" cy="591670"/>
          </a:xfrm>
        </p:spPr>
        <p:txBody>
          <a:bodyPr/>
          <a:lstStyle/>
          <a:p>
            <a:r>
              <a:rPr lang="en-US">
                <a:latin typeface="Merriweather Light" pitchFamily="2" charset="77"/>
              </a:rPr>
              <a:t>4 March 2020</a:t>
            </a:r>
          </a:p>
        </p:txBody>
      </p:sp>
      <p:pic>
        <p:nvPicPr>
          <p:cNvPr id="5" name="Picture 4" descr="A close up of a logo&#10;&#10;Description automatically generated">
            <a:extLst>
              <a:ext uri="{FF2B5EF4-FFF2-40B4-BE49-F238E27FC236}">
                <a16:creationId xmlns:a16="http://schemas.microsoft.com/office/drawing/2014/main" id="{1FD67515-7B20-954D-B3FA-21F5C425D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2050" y="5083325"/>
            <a:ext cx="3015669" cy="1084219"/>
          </a:xfrm>
          <a:prstGeom prst="rect">
            <a:avLst/>
          </a:prstGeom>
        </p:spPr>
      </p:pic>
      <p:pic>
        <p:nvPicPr>
          <p:cNvPr id="7" name="Picture 6" descr="A close up of a logo&#10;&#10;Description automatically generated">
            <a:extLst>
              <a:ext uri="{FF2B5EF4-FFF2-40B4-BE49-F238E27FC236}">
                <a16:creationId xmlns:a16="http://schemas.microsoft.com/office/drawing/2014/main" id="{9C189A36-E681-CB45-BEF7-BD89552899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1674" y="5083325"/>
            <a:ext cx="2474149" cy="1108329"/>
          </a:xfrm>
          <a:prstGeom prst="rect">
            <a:avLst/>
          </a:prstGeom>
        </p:spPr>
      </p:pic>
    </p:spTree>
    <p:extLst>
      <p:ext uri="{BB962C8B-B14F-4D97-AF65-F5344CB8AC3E}">
        <p14:creationId xmlns:p14="http://schemas.microsoft.com/office/powerpoint/2010/main" val="3177683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2" name="Picture 2" descr="A picture containing brick, building, computer&#10;&#10;Description generated with very high confidence">
            <a:extLst>
              <a:ext uri="{FF2B5EF4-FFF2-40B4-BE49-F238E27FC236}">
                <a16:creationId xmlns:a16="http://schemas.microsoft.com/office/drawing/2014/main" id="{B90B439B-B33D-466D-9F77-2B4BA8B7A1E5}"/>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4757194" y="-4161"/>
            <a:ext cx="7516368" cy="6858000"/>
          </a:xfrm>
          <a:prstGeom prst="rect">
            <a:avLst/>
          </a:prstGeom>
        </p:spPr>
      </p:pic>
      <p:sp>
        <p:nvSpPr>
          <p:cNvPr id="3" name="TextBox 2">
            <a:extLst>
              <a:ext uri="{FF2B5EF4-FFF2-40B4-BE49-F238E27FC236}">
                <a16:creationId xmlns:a16="http://schemas.microsoft.com/office/drawing/2014/main" id="{672F0735-C90F-ED47-9B43-C92ADB1D0742}"/>
              </a:ext>
            </a:extLst>
          </p:cNvPr>
          <p:cNvSpPr txBox="1"/>
          <p:nvPr/>
        </p:nvSpPr>
        <p:spPr>
          <a:xfrm>
            <a:off x="389965" y="430306"/>
            <a:ext cx="3872753" cy="3693319"/>
          </a:xfrm>
          <a:prstGeom prst="rect">
            <a:avLst/>
          </a:prstGeom>
          <a:noFill/>
        </p:spPr>
        <p:txBody>
          <a:bodyPr wrap="square" rtlCol="0">
            <a:spAutoFit/>
          </a:bodyPr>
          <a:lstStyle/>
          <a:p>
            <a:pPr fontAlgn="base"/>
            <a:r>
              <a:rPr lang="en-US" dirty="0">
                <a:latin typeface="Proxima Nova" panose="02000506030000020004" pitchFamily="2" charset="0"/>
              </a:rPr>
              <a:t>Between December 2019 and February 2020, additional construction is visible. New building foundations have been laid, and several structures that were undergoing construction in December 2019 have roofs by February 2020. </a:t>
            </a:r>
          </a:p>
          <a:p>
            <a:pPr fontAlgn="base"/>
            <a:endParaRPr lang="en-US" dirty="0">
              <a:latin typeface="Proxima Nova" panose="02000506030000020004" pitchFamily="2" charset="0"/>
            </a:endParaRPr>
          </a:p>
          <a:p>
            <a:pPr fontAlgn="base"/>
            <a:r>
              <a:rPr lang="en-US" dirty="0">
                <a:latin typeface="Proxima Nova" panose="02000506030000020004" pitchFamily="2" charset="0"/>
              </a:rPr>
              <a:t>There are also several structures without roofing in December 2019 that are not completed by February 2020.</a:t>
            </a:r>
          </a:p>
        </p:txBody>
      </p:sp>
      <p:pic>
        <p:nvPicPr>
          <p:cNvPr id="5" name="Picture 4" descr="A picture containing drawing&#10;&#10;Description automatically generated">
            <a:extLst>
              <a:ext uri="{FF2B5EF4-FFF2-40B4-BE49-F238E27FC236}">
                <a16:creationId xmlns:a16="http://schemas.microsoft.com/office/drawing/2014/main" id="{5A43447B-D82C-445C-AC44-2F913A9E31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1020" y="6223482"/>
            <a:ext cx="1594600" cy="634518"/>
          </a:xfrm>
          <a:prstGeom prst="rect">
            <a:avLst/>
          </a:prstGeom>
        </p:spPr>
      </p:pic>
      <p:sp>
        <p:nvSpPr>
          <p:cNvPr id="6" name="TextBox 5">
            <a:extLst>
              <a:ext uri="{FF2B5EF4-FFF2-40B4-BE49-F238E27FC236}">
                <a16:creationId xmlns:a16="http://schemas.microsoft.com/office/drawing/2014/main" id="{558C68BB-1EB9-FA43-B025-9858DFF2F1AF}"/>
              </a:ext>
            </a:extLst>
          </p:cNvPr>
          <p:cNvSpPr txBox="1"/>
          <p:nvPr/>
        </p:nvSpPr>
        <p:spPr>
          <a:xfrm>
            <a:off x="7155092" y="5545435"/>
            <a:ext cx="1104900" cy="276999"/>
          </a:xfrm>
          <a:prstGeom prst="rect">
            <a:avLst/>
          </a:prstGeom>
          <a:noFill/>
        </p:spPr>
        <p:txBody>
          <a:bodyPr wrap="square" rtlCol="0">
            <a:spAutoFit/>
          </a:bodyPr>
          <a:lstStyle/>
          <a:p>
            <a:r>
              <a:rPr lang="en-US" sz="1200">
                <a:solidFill>
                  <a:schemeClr val="bg1"/>
                </a:solidFill>
                <a:latin typeface="Proxima Nova" panose="02000506030000020004" pitchFamily="2" charset="0"/>
              </a:rPr>
              <a:t>Expansion</a:t>
            </a:r>
          </a:p>
        </p:txBody>
      </p:sp>
      <p:cxnSp>
        <p:nvCxnSpPr>
          <p:cNvPr id="7" name="Straight Arrow Connector 6">
            <a:extLst>
              <a:ext uri="{FF2B5EF4-FFF2-40B4-BE49-F238E27FC236}">
                <a16:creationId xmlns:a16="http://schemas.microsoft.com/office/drawing/2014/main" id="{AD543F56-2908-8B41-86BC-3A0E88313031}"/>
              </a:ext>
            </a:extLst>
          </p:cNvPr>
          <p:cNvCxnSpPr/>
          <p:nvPr/>
        </p:nvCxnSpPr>
        <p:spPr>
          <a:xfrm flipH="1">
            <a:off x="6743700" y="5688932"/>
            <a:ext cx="355600"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D35A240-919E-B04C-8569-1FB4DD7C2AED}"/>
              </a:ext>
            </a:extLst>
          </p:cNvPr>
          <p:cNvCxnSpPr/>
          <p:nvPr/>
        </p:nvCxnSpPr>
        <p:spPr>
          <a:xfrm>
            <a:off x="8089900" y="5683934"/>
            <a:ext cx="425478"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4D44882-96DA-E74A-81FB-E2FB9EA46C46}"/>
              </a:ext>
            </a:extLst>
          </p:cNvPr>
          <p:cNvSpPr txBox="1"/>
          <p:nvPr/>
        </p:nvSpPr>
        <p:spPr>
          <a:xfrm>
            <a:off x="9314092" y="3015629"/>
            <a:ext cx="1104900" cy="276999"/>
          </a:xfrm>
          <a:prstGeom prst="rect">
            <a:avLst/>
          </a:prstGeom>
          <a:noFill/>
        </p:spPr>
        <p:txBody>
          <a:bodyPr wrap="square" rtlCol="0">
            <a:spAutoFit/>
          </a:bodyPr>
          <a:lstStyle/>
          <a:p>
            <a:r>
              <a:rPr lang="en-US" sz="1200">
                <a:solidFill>
                  <a:schemeClr val="bg1"/>
                </a:solidFill>
                <a:latin typeface="Proxima Nova" panose="02000506030000020004" pitchFamily="2" charset="0"/>
              </a:rPr>
              <a:t>Expansion</a:t>
            </a:r>
          </a:p>
        </p:txBody>
      </p:sp>
      <p:cxnSp>
        <p:nvCxnSpPr>
          <p:cNvPr id="14" name="Straight Arrow Connector 13">
            <a:extLst>
              <a:ext uri="{FF2B5EF4-FFF2-40B4-BE49-F238E27FC236}">
                <a16:creationId xmlns:a16="http://schemas.microsoft.com/office/drawing/2014/main" id="{858C67D1-824A-FC40-A685-B3C24CC54E29}"/>
              </a:ext>
            </a:extLst>
          </p:cNvPr>
          <p:cNvCxnSpPr>
            <a:cxnSpLocks/>
          </p:cNvCxnSpPr>
          <p:nvPr/>
        </p:nvCxnSpPr>
        <p:spPr>
          <a:xfrm flipH="1">
            <a:off x="8851900" y="3292628"/>
            <a:ext cx="462192" cy="13221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84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5" name="Picture 4" descr="A map of a building&#10;&#10;Description automatically generated">
            <a:extLst>
              <a:ext uri="{FF2B5EF4-FFF2-40B4-BE49-F238E27FC236}">
                <a16:creationId xmlns:a16="http://schemas.microsoft.com/office/drawing/2014/main" id="{F9615BEA-C7E8-5A40-A177-AEBFDFD2802B}"/>
              </a:ext>
            </a:extLst>
          </p:cNvPr>
          <p:cNvPicPr>
            <a:picLocks noChangeAspect="1"/>
          </p:cNvPicPr>
          <p:nvPr/>
        </p:nvPicPr>
        <p:blipFill>
          <a:blip r:embed="rId3"/>
          <a:stretch>
            <a:fillRect/>
          </a:stretch>
        </p:blipFill>
        <p:spPr>
          <a:xfrm>
            <a:off x="4676192" y="0"/>
            <a:ext cx="7515808"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C3857A44-18C6-6645-AD9C-283CF44242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0037" y="6383201"/>
            <a:ext cx="1039906" cy="370136"/>
          </a:xfrm>
          <a:prstGeom prst="rect">
            <a:avLst/>
          </a:prstGeom>
        </p:spPr>
      </p:pic>
      <p:sp>
        <p:nvSpPr>
          <p:cNvPr id="3" name="Rectangle 2">
            <a:extLst>
              <a:ext uri="{FF2B5EF4-FFF2-40B4-BE49-F238E27FC236}">
                <a16:creationId xmlns:a16="http://schemas.microsoft.com/office/drawing/2014/main" id="{FFDDE0DE-E212-4386-B1BA-23031E3F12D2}"/>
              </a:ext>
            </a:extLst>
          </p:cNvPr>
          <p:cNvSpPr/>
          <p:nvPr/>
        </p:nvSpPr>
        <p:spPr>
          <a:xfrm>
            <a:off x="182416" y="514695"/>
            <a:ext cx="4290193" cy="6186309"/>
          </a:xfrm>
          <a:prstGeom prst="rect">
            <a:avLst/>
          </a:prstGeom>
        </p:spPr>
        <p:txBody>
          <a:bodyPr wrap="square">
            <a:spAutoFit/>
          </a:bodyPr>
          <a:lstStyle/>
          <a:p>
            <a:r>
              <a:rPr lang="en-US" dirty="0">
                <a:latin typeface="Proxima Nova" panose="02000506030000020004" pitchFamily="2" charset="0"/>
              </a:rPr>
              <a:t>The structures throughout displacement camp A are heterogeneous in size, coloring, and material. Agricultural fields border large parts of the camp, and here there is a clearing in between. Track marks are visible, but the space is not occupied by structures. </a:t>
            </a: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r>
              <a:rPr lang="en-US" dirty="0">
                <a:latin typeface="Proxima Nova" panose="02000506030000020004" pitchFamily="2" charset="0"/>
              </a:rPr>
              <a:t>Fig 2.a. IDP Camp, Idlib Governorate</a:t>
            </a:r>
            <a:br>
              <a:rPr lang="en-US" dirty="0">
                <a:latin typeface="Proxima Nova" panose="02000506030000020004" pitchFamily="2" charset="0"/>
              </a:rPr>
            </a:br>
            <a:r>
              <a:rPr lang="en-US" dirty="0">
                <a:latin typeface="Proxima Nova" panose="02000506030000020004" pitchFamily="2" charset="0"/>
              </a:rPr>
              <a:t>27 September 2017</a:t>
            </a:r>
          </a:p>
          <a:p>
            <a:endParaRPr lang="en-US" dirty="0">
              <a:latin typeface="Proxima Nova" panose="02000506030000020004" pitchFamily="2" charset="0"/>
            </a:endParaRPr>
          </a:p>
          <a:p>
            <a:r>
              <a:rPr lang="en-US" dirty="0">
                <a:latin typeface="Proxima Nova" panose="02000506030000020004" pitchFamily="2" charset="0"/>
              </a:rPr>
              <a:t>Satellite imagery ©2020 DigitalGlobe</a:t>
            </a:r>
          </a:p>
        </p:txBody>
      </p:sp>
      <p:sp>
        <p:nvSpPr>
          <p:cNvPr id="7" name="TextBox 6">
            <a:extLst>
              <a:ext uri="{FF2B5EF4-FFF2-40B4-BE49-F238E27FC236}">
                <a16:creationId xmlns:a16="http://schemas.microsoft.com/office/drawing/2014/main" id="{C9CBA167-4A64-9F46-BE0C-F1E817273BD8}"/>
              </a:ext>
            </a:extLst>
          </p:cNvPr>
          <p:cNvSpPr txBox="1"/>
          <p:nvPr/>
        </p:nvSpPr>
        <p:spPr>
          <a:xfrm>
            <a:off x="9542692" y="5167548"/>
            <a:ext cx="1104900" cy="276999"/>
          </a:xfrm>
          <a:prstGeom prst="rect">
            <a:avLst/>
          </a:prstGeom>
          <a:noFill/>
        </p:spPr>
        <p:txBody>
          <a:bodyPr wrap="square" rtlCol="0">
            <a:spAutoFit/>
          </a:bodyPr>
          <a:lstStyle/>
          <a:p>
            <a:r>
              <a:rPr lang="en-US" sz="1200">
                <a:solidFill>
                  <a:schemeClr val="bg1"/>
                </a:solidFill>
                <a:latin typeface="Proxima Nova" panose="02000506030000020004" pitchFamily="2" charset="0"/>
              </a:rPr>
              <a:t>Agriculture</a:t>
            </a:r>
          </a:p>
        </p:txBody>
      </p:sp>
      <p:sp>
        <p:nvSpPr>
          <p:cNvPr id="8" name="TextBox 7">
            <a:extLst>
              <a:ext uri="{FF2B5EF4-FFF2-40B4-BE49-F238E27FC236}">
                <a16:creationId xmlns:a16="http://schemas.microsoft.com/office/drawing/2014/main" id="{DEDA5859-7399-F64D-A5C5-1D37B2761FE8}"/>
              </a:ext>
            </a:extLst>
          </p:cNvPr>
          <p:cNvSpPr txBox="1"/>
          <p:nvPr/>
        </p:nvSpPr>
        <p:spPr>
          <a:xfrm>
            <a:off x="8666392" y="3290500"/>
            <a:ext cx="1104900" cy="276999"/>
          </a:xfrm>
          <a:prstGeom prst="rect">
            <a:avLst/>
          </a:prstGeom>
          <a:noFill/>
        </p:spPr>
        <p:txBody>
          <a:bodyPr wrap="square" rtlCol="0">
            <a:spAutoFit/>
          </a:bodyPr>
          <a:lstStyle/>
          <a:p>
            <a:r>
              <a:rPr lang="en-US" sz="1200">
                <a:solidFill>
                  <a:schemeClr val="bg1"/>
                </a:solidFill>
                <a:latin typeface="Proxima Nova" panose="02000506030000020004" pitchFamily="2" charset="0"/>
              </a:rPr>
              <a:t>Tracking</a:t>
            </a:r>
          </a:p>
        </p:txBody>
      </p:sp>
      <p:cxnSp>
        <p:nvCxnSpPr>
          <p:cNvPr id="9" name="Straight Arrow Connector 8">
            <a:extLst>
              <a:ext uri="{FF2B5EF4-FFF2-40B4-BE49-F238E27FC236}">
                <a16:creationId xmlns:a16="http://schemas.microsoft.com/office/drawing/2014/main" id="{5C13544B-53D3-004A-9E44-917CD744A702}"/>
              </a:ext>
            </a:extLst>
          </p:cNvPr>
          <p:cNvCxnSpPr>
            <a:cxnSpLocks/>
          </p:cNvCxnSpPr>
          <p:nvPr/>
        </p:nvCxnSpPr>
        <p:spPr>
          <a:xfrm flipH="1">
            <a:off x="8572500" y="3567499"/>
            <a:ext cx="462192" cy="13221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D83D2A-1872-A642-AE22-3F4756FB1556}"/>
              </a:ext>
            </a:extLst>
          </p:cNvPr>
          <p:cNvCxnSpPr>
            <a:cxnSpLocks/>
          </p:cNvCxnSpPr>
          <p:nvPr/>
        </p:nvCxnSpPr>
        <p:spPr>
          <a:xfrm>
            <a:off x="10095142" y="5444547"/>
            <a:ext cx="458558"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17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2EAD94-D31F-CA47-8981-2E1193F2578A}"/>
              </a:ext>
            </a:extLst>
          </p:cNvPr>
          <p:cNvPicPr>
            <a:picLocks noChangeAspect="1"/>
          </p:cNvPicPr>
          <p:nvPr/>
        </p:nvPicPr>
        <p:blipFill>
          <a:blip r:embed="rId3"/>
          <a:srcRect/>
          <a:stretch/>
        </p:blipFill>
        <p:spPr>
          <a:xfrm>
            <a:off x="4662340" y="0"/>
            <a:ext cx="752966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FAC98931-062A-4E4A-922B-8A7CFA8876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0036" y="6383201"/>
            <a:ext cx="1039906" cy="370136"/>
          </a:xfrm>
          <a:prstGeom prst="rect">
            <a:avLst/>
          </a:prstGeom>
        </p:spPr>
      </p:pic>
      <p:sp>
        <p:nvSpPr>
          <p:cNvPr id="5" name="Rectangle 4">
            <a:extLst>
              <a:ext uri="{FF2B5EF4-FFF2-40B4-BE49-F238E27FC236}">
                <a16:creationId xmlns:a16="http://schemas.microsoft.com/office/drawing/2014/main" id="{7B9BCE71-329D-41C3-AB1B-EEDDA5048F91}"/>
              </a:ext>
            </a:extLst>
          </p:cNvPr>
          <p:cNvSpPr/>
          <p:nvPr/>
        </p:nvSpPr>
        <p:spPr>
          <a:xfrm>
            <a:off x="182416" y="514695"/>
            <a:ext cx="4290193" cy="6186309"/>
          </a:xfrm>
          <a:prstGeom prst="rect">
            <a:avLst/>
          </a:prstGeom>
        </p:spPr>
        <p:txBody>
          <a:bodyPr wrap="square">
            <a:spAutoFit/>
          </a:bodyPr>
          <a:lstStyle/>
          <a:p>
            <a:r>
              <a:rPr lang="en-US" dirty="0">
                <a:latin typeface="Proxima Nova" panose="02000506030000020004" pitchFamily="2" charset="0"/>
              </a:rPr>
              <a:t>By September 2018, the previously empty space becomes occupied by several structures consistent with the physical characteristics of a self-settled and spontaneous camp. Several structures appear among the trees beyond the previously unoccupied space. </a:t>
            </a: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r>
              <a:rPr lang="en-US" dirty="0">
                <a:latin typeface="Proxima Nova" panose="02000506030000020004" pitchFamily="2" charset="0"/>
              </a:rPr>
              <a:t>Fig 2.b. IDP Camp, Idlib Governorate</a:t>
            </a:r>
            <a:br>
              <a:rPr lang="en-US" dirty="0">
                <a:latin typeface="Proxima Nova" panose="02000506030000020004" pitchFamily="2" charset="0"/>
              </a:rPr>
            </a:br>
            <a:r>
              <a:rPr lang="en-US" dirty="0">
                <a:latin typeface="Proxima Nova" panose="02000506030000020004" pitchFamily="2" charset="0"/>
              </a:rPr>
              <a:t>26 September 2018</a:t>
            </a:r>
          </a:p>
          <a:p>
            <a:endParaRPr lang="en-US" dirty="0">
              <a:latin typeface="Proxima Nova" panose="02000506030000020004" pitchFamily="2" charset="0"/>
            </a:endParaRPr>
          </a:p>
          <a:p>
            <a:r>
              <a:rPr lang="en-US" dirty="0">
                <a:latin typeface="Proxima Nova" panose="02000506030000020004" pitchFamily="2" charset="0"/>
              </a:rPr>
              <a:t>Satellite imagery ©2020 DigitalGlobe</a:t>
            </a:r>
          </a:p>
        </p:txBody>
      </p:sp>
      <p:cxnSp>
        <p:nvCxnSpPr>
          <p:cNvPr id="8" name="Straight Arrow Connector 7">
            <a:extLst>
              <a:ext uri="{FF2B5EF4-FFF2-40B4-BE49-F238E27FC236}">
                <a16:creationId xmlns:a16="http://schemas.microsoft.com/office/drawing/2014/main" id="{537E34E1-7871-5F4E-86F1-B5D88C7EA98D}"/>
              </a:ext>
            </a:extLst>
          </p:cNvPr>
          <p:cNvCxnSpPr>
            <a:cxnSpLocks/>
          </p:cNvCxnSpPr>
          <p:nvPr/>
        </p:nvCxnSpPr>
        <p:spPr>
          <a:xfrm flipV="1">
            <a:off x="10659036" y="1066800"/>
            <a:ext cx="0" cy="25400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409A579-8275-2C44-A5CF-E1B50B282A55}"/>
              </a:ext>
            </a:extLst>
          </p:cNvPr>
          <p:cNvSpPr txBox="1"/>
          <p:nvPr/>
        </p:nvSpPr>
        <p:spPr>
          <a:xfrm>
            <a:off x="10659036" y="1139964"/>
            <a:ext cx="1272593" cy="276999"/>
          </a:xfrm>
          <a:prstGeom prst="rect">
            <a:avLst/>
          </a:prstGeom>
          <a:noFill/>
        </p:spPr>
        <p:txBody>
          <a:bodyPr wrap="square" rtlCol="0">
            <a:spAutoFit/>
          </a:bodyPr>
          <a:lstStyle/>
          <a:p>
            <a:r>
              <a:rPr lang="en-US" sz="1200">
                <a:solidFill>
                  <a:schemeClr val="bg1"/>
                </a:solidFill>
                <a:latin typeface="Proxima Nova" panose="02000506030000020004" pitchFamily="2" charset="0"/>
              </a:rPr>
              <a:t>New structures</a:t>
            </a:r>
          </a:p>
        </p:txBody>
      </p:sp>
      <p:cxnSp>
        <p:nvCxnSpPr>
          <p:cNvPr id="12" name="Straight Arrow Connector 11">
            <a:extLst>
              <a:ext uri="{FF2B5EF4-FFF2-40B4-BE49-F238E27FC236}">
                <a16:creationId xmlns:a16="http://schemas.microsoft.com/office/drawing/2014/main" id="{1AE9AC60-D596-AD4B-811D-9E37A4DF0F8A}"/>
              </a:ext>
            </a:extLst>
          </p:cNvPr>
          <p:cNvCxnSpPr>
            <a:cxnSpLocks/>
          </p:cNvCxnSpPr>
          <p:nvPr/>
        </p:nvCxnSpPr>
        <p:spPr>
          <a:xfrm flipH="1">
            <a:off x="10196844" y="1357916"/>
            <a:ext cx="462192" cy="13221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32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2EAD94-D31F-CA47-8981-2E1193F2578A}"/>
              </a:ext>
            </a:extLst>
          </p:cNvPr>
          <p:cNvPicPr>
            <a:picLocks noChangeAspect="1"/>
          </p:cNvPicPr>
          <p:nvPr/>
        </p:nvPicPr>
        <p:blipFill>
          <a:blip r:embed="rId3"/>
          <a:srcRect/>
          <a:stretch/>
        </p:blipFill>
        <p:spPr>
          <a:xfrm>
            <a:off x="4675533" y="0"/>
            <a:ext cx="7516467" cy="685800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A91AACEF-0C0E-9145-ADF3-93459A5C1C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0036" y="6383201"/>
            <a:ext cx="1039906" cy="370136"/>
          </a:xfrm>
          <a:prstGeom prst="rect">
            <a:avLst/>
          </a:prstGeom>
        </p:spPr>
      </p:pic>
      <p:sp>
        <p:nvSpPr>
          <p:cNvPr id="5" name="Rectangle 4">
            <a:extLst>
              <a:ext uri="{FF2B5EF4-FFF2-40B4-BE49-F238E27FC236}">
                <a16:creationId xmlns:a16="http://schemas.microsoft.com/office/drawing/2014/main" id="{4FD44EC7-42D8-4EC7-AF79-930CF41CD827}"/>
              </a:ext>
            </a:extLst>
          </p:cNvPr>
          <p:cNvSpPr/>
          <p:nvPr/>
        </p:nvSpPr>
        <p:spPr>
          <a:xfrm>
            <a:off x="182416" y="514695"/>
            <a:ext cx="4290193" cy="6186309"/>
          </a:xfrm>
          <a:prstGeom prst="rect">
            <a:avLst/>
          </a:prstGeom>
        </p:spPr>
        <p:txBody>
          <a:bodyPr wrap="square">
            <a:spAutoFit/>
          </a:bodyPr>
          <a:lstStyle/>
          <a:p>
            <a:r>
              <a:rPr lang="en-US" dirty="0">
                <a:latin typeface="Proxima Nova" panose="02000506030000020004" pitchFamily="2" charset="0"/>
              </a:rPr>
              <a:t>The temporary structures visible in 2018 appear to have been replaced by larger, more permanent structures with sturdy roofing by December 2019. The area becomes more densely occupied and expansion toward the east replaces agricultural fields still visible in the image captured in September 2018.</a:t>
            </a: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r>
              <a:rPr lang="en-US" dirty="0">
                <a:latin typeface="Proxima Nova" panose="02000506030000020004" pitchFamily="2" charset="0"/>
              </a:rPr>
              <a:t>Fig 2.c. IDP Camp, Idlib Governorate</a:t>
            </a:r>
            <a:br>
              <a:rPr lang="en-US" dirty="0">
                <a:latin typeface="Proxima Nova" panose="02000506030000020004" pitchFamily="2" charset="0"/>
              </a:rPr>
            </a:br>
            <a:r>
              <a:rPr lang="en-US" dirty="0">
                <a:latin typeface="Proxima Nova" panose="02000506030000020004" pitchFamily="2" charset="0"/>
              </a:rPr>
              <a:t>2 December 2019</a:t>
            </a:r>
          </a:p>
          <a:p>
            <a:endParaRPr lang="en-US" dirty="0">
              <a:latin typeface="Proxima Nova" panose="02000506030000020004" pitchFamily="2" charset="0"/>
            </a:endParaRPr>
          </a:p>
          <a:p>
            <a:r>
              <a:rPr lang="en-US" dirty="0">
                <a:latin typeface="Proxima Nova" panose="02000506030000020004" pitchFamily="2" charset="0"/>
              </a:rPr>
              <a:t>Satellite imagery ©2020 DigitalGlobe</a:t>
            </a:r>
          </a:p>
        </p:txBody>
      </p:sp>
      <p:cxnSp>
        <p:nvCxnSpPr>
          <p:cNvPr id="7" name="Straight Arrow Connector 6">
            <a:extLst>
              <a:ext uri="{FF2B5EF4-FFF2-40B4-BE49-F238E27FC236}">
                <a16:creationId xmlns:a16="http://schemas.microsoft.com/office/drawing/2014/main" id="{FAA8E192-9C0E-234F-9093-6F19CF6AD87A}"/>
              </a:ext>
            </a:extLst>
          </p:cNvPr>
          <p:cNvCxnSpPr>
            <a:cxnSpLocks/>
          </p:cNvCxnSpPr>
          <p:nvPr/>
        </p:nvCxnSpPr>
        <p:spPr>
          <a:xfrm flipV="1">
            <a:off x="11502228" y="3429000"/>
            <a:ext cx="0" cy="40519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4A9450F-A7CE-8248-9EBC-6C60478B8628}"/>
              </a:ext>
            </a:extLst>
          </p:cNvPr>
          <p:cNvCxnSpPr>
            <a:cxnSpLocks/>
          </p:cNvCxnSpPr>
          <p:nvPr/>
        </p:nvCxnSpPr>
        <p:spPr>
          <a:xfrm>
            <a:off x="10469792" y="1243399"/>
            <a:ext cx="223608"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1F2CC44-E7A8-D34A-93BF-7DA086ACCA11}"/>
              </a:ext>
            </a:extLst>
          </p:cNvPr>
          <p:cNvSpPr txBox="1"/>
          <p:nvPr/>
        </p:nvSpPr>
        <p:spPr>
          <a:xfrm>
            <a:off x="9822035" y="1145061"/>
            <a:ext cx="1043896" cy="457200"/>
          </a:xfrm>
          <a:prstGeom prst="rect">
            <a:avLst/>
          </a:prstGeom>
          <a:noFill/>
        </p:spPr>
        <p:txBody>
          <a:bodyPr wrap="square" rtlCol="0">
            <a:spAutoFit/>
          </a:bodyPr>
          <a:lstStyle/>
          <a:p>
            <a:r>
              <a:rPr lang="en-US" sz="1200">
                <a:solidFill>
                  <a:schemeClr val="bg1"/>
                </a:solidFill>
                <a:latin typeface="Proxima Nova" panose="02000506030000020004" pitchFamily="2" charset="0"/>
              </a:rPr>
              <a:t>New Construction</a:t>
            </a:r>
          </a:p>
        </p:txBody>
      </p:sp>
      <p:sp>
        <p:nvSpPr>
          <p:cNvPr id="10" name="TextBox 9">
            <a:extLst>
              <a:ext uri="{FF2B5EF4-FFF2-40B4-BE49-F238E27FC236}">
                <a16:creationId xmlns:a16="http://schemas.microsoft.com/office/drawing/2014/main" id="{F18CCE78-9779-DC41-A7AB-84DBED4D3139}"/>
              </a:ext>
            </a:extLst>
          </p:cNvPr>
          <p:cNvSpPr txBox="1"/>
          <p:nvPr/>
        </p:nvSpPr>
        <p:spPr>
          <a:xfrm>
            <a:off x="11040036" y="3834199"/>
            <a:ext cx="1272593" cy="461665"/>
          </a:xfrm>
          <a:prstGeom prst="rect">
            <a:avLst/>
          </a:prstGeom>
          <a:noFill/>
        </p:spPr>
        <p:txBody>
          <a:bodyPr wrap="square" rtlCol="0">
            <a:spAutoFit/>
          </a:bodyPr>
          <a:lstStyle/>
          <a:p>
            <a:r>
              <a:rPr lang="en-US" sz="1200" dirty="0">
                <a:solidFill>
                  <a:schemeClr val="bg1"/>
                </a:solidFill>
                <a:latin typeface="Proxima Nova" panose="02000506030000020004" pitchFamily="2" charset="0"/>
              </a:rPr>
              <a:t>Agricultural</a:t>
            </a:r>
            <a:br>
              <a:rPr lang="en-US" sz="1200" dirty="0">
                <a:solidFill>
                  <a:schemeClr val="bg1"/>
                </a:solidFill>
                <a:latin typeface="Proxima Nova" panose="02000506030000020004" pitchFamily="2" charset="0"/>
              </a:rPr>
            </a:br>
            <a:r>
              <a:rPr lang="en-US" sz="1200" dirty="0">
                <a:solidFill>
                  <a:schemeClr val="bg1"/>
                </a:solidFill>
                <a:latin typeface="Proxima Nova" panose="02000506030000020004" pitchFamily="2" charset="0"/>
              </a:rPr>
              <a:t>Displacement</a:t>
            </a:r>
          </a:p>
        </p:txBody>
      </p:sp>
    </p:spTree>
    <p:extLst>
      <p:ext uri="{BB962C8B-B14F-4D97-AF65-F5344CB8AC3E}">
        <p14:creationId xmlns:p14="http://schemas.microsoft.com/office/powerpoint/2010/main" val="235515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0D85B-9203-C748-A576-2D3D2CE6B0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132" y="1624109"/>
            <a:ext cx="3530866" cy="3215592"/>
          </a:xfrm>
          <a:prstGeom prst="rect">
            <a:avLst/>
          </a:prstGeom>
        </p:spPr>
      </p:pic>
      <p:cxnSp>
        <p:nvCxnSpPr>
          <p:cNvPr id="11" name="Straight Connector 1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6BD47DB-D123-9A43-BE3F-E16E6356B11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10676" y="1624109"/>
            <a:ext cx="3537345" cy="3221807"/>
          </a:xfrm>
          <a:prstGeom prst="rect">
            <a:avLst/>
          </a:prstGeom>
        </p:spPr>
      </p:pic>
      <p:cxnSp>
        <p:nvCxnSpPr>
          <p:cNvPr id="13" name="Straight Connector 1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circuit board&#10;&#10;Description automatically generated">
            <a:extLst>
              <a:ext uri="{FF2B5EF4-FFF2-40B4-BE49-F238E27FC236}">
                <a16:creationId xmlns:a16="http://schemas.microsoft.com/office/drawing/2014/main" id="{E32EAD94-D31F-CA47-8981-2E1193F2578A}"/>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a:xfrm>
            <a:off x="8143820" y="1624109"/>
            <a:ext cx="3517120" cy="3209372"/>
          </a:xfrm>
          <a:prstGeom prst="rect">
            <a:avLst/>
          </a:prstGeom>
        </p:spPr>
      </p:pic>
      <p:sp>
        <p:nvSpPr>
          <p:cNvPr id="2" name="TextBox 1">
            <a:extLst>
              <a:ext uri="{FF2B5EF4-FFF2-40B4-BE49-F238E27FC236}">
                <a16:creationId xmlns:a16="http://schemas.microsoft.com/office/drawing/2014/main" id="{ACDE5A62-CA93-3E45-A54C-B84B90335A66}"/>
              </a:ext>
            </a:extLst>
          </p:cNvPr>
          <p:cNvSpPr txBox="1"/>
          <p:nvPr/>
        </p:nvSpPr>
        <p:spPr>
          <a:xfrm>
            <a:off x="818147" y="5247360"/>
            <a:ext cx="2598821" cy="369332"/>
          </a:xfrm>
          <a:prstGeom prst="rect">
            <a:avLst/>
          </a:prstGeom>
          <a:noFill/>
        </p:spPr>
        <p:txBody>
          <a:bodyPr wrap="square" rtlCol="0">
            <a:spAutoFit/>
          </a:bodyPr>
          <a:lstStyle/>
          <a:p>
            <a:pPr algn="ctr"/>
            <a:r>
              <a:rPr lang="en-US">
                <a:latin typeface="Proxima Nova" panose="02000506030000020004" pitchFamily="2" charset="0"/>
              </a:rPr>
              <a:t>27 September 2017</a:t>
            </a:r>
          </a:p>
        </p:txBody>
      </p:sp>
      <p:sp>
        <p:nvSpPr>
          <p:cNvPr id="8" name="TextBox 7">
            <a:extLst>
              <a:ext uri="{FF2B5EF4-FFF2-40B4-BE49-F238E27FC236}">
                <a16:creationId xmlns:a16="http://schemas.microsoft.com/office/drawing/2014/main" id="{C69C3F6C-91D2-6E4A-BAD6-D95F039C8EDD}"/>
              </a:ext>
            </a:extLst>
          </p:cNvPr>
          <p:cNvSpPr txBox="1"/>
          <p:nvPr/>
        </p:nvSpPr>
        <p:spPr>
          <a:xfrm>
            <a:off x="4779937" y="5247360"/>
            <a:ext cx="2598821" cy="369332"/>
          </a:xfrm>
          <a:prstGeom prst="rect">
            <a:avLst/>
          </a:prstGeom>
          <a:noFill/>
        </p:spPr>
        <p:txBody>
          <a:bodyPr wrap="square" rtlCol="0">
            <a:spAutoFit/>
          </a:bodyPr>
          <a:lstStyle/>
          <a:p>
            <a:pPr algn="ctr"/>
            <a:r>
              <a:rPr lang="en-US">
                <a:latin typeface="Proxima Nova" panose="02000506030000020004" pitchFamily="2" charset="0"/>
              </a:rPr>
              <a:t>26 September 2018</a:t>
            </a:r>
          </a:p>
        </p:txBody>
      </p:sp>
      <p:sp>
        <p:nvSpPr>
          <p:cNvPr id="9" name="TextBox 8">
            <a:extLst>
              <a:ext uri="{FF2B5EF4-FFF2-40B4-BE49-F238E27FC236}">
                <a16:creationId xmlns:a16="http://schemas.microsoft.com/office/drawing/2014/main" id="{ED1E27D7-BC64-3A45-A1D5-8C1060A76178}"/>
              </a:ext>
            </a:extLst>
          </p:cNvPr>
          <p:cNvSpPr txBox="1"/>
          <p:nvPr/>
        </p:nvSpPr>
        <p:spPr>
          <a:xfrm>
            <a:off x="8741727" y="5247360"/>
            <a:ext cx="2598821" cy="369332"/>
          </a:xfrm>
          <a:prstGeom prst="rect">
            <a:avLst/>
          </a:prstGeom>
          <a:noFill/>
        </p:spPr>
        <p:txBody>
          <a:bodyPr wrap="square" rtlCol="0">
            <a:spAutoFit/>
          </a:bodyPr>
          <a:lstStyle/>
          <a:p>
            <a:pPr algn="ctr"/>
            <a:r>
              <a:rPr lang="en-US">
                <a:latin typeface="Proxima Nova" panose="02000506030000020004" pitchFamily="2" charset="0"/>
              </a:rPr>
              <a:t>2 December 2019</a:t>
            </a:r>
          </a:p>
        </p:txBody>
      </p:sp>
      <p:pic>
        <p:nvPicPr>
          <p:cNvPr id="10" name="Picture 9" descr="A picture containing drawing&#10;&#10;Description automatically generated">
            <a:extLst>
              <a:ext uri="{FF2B5EF4-FFF2-40B4-BE49-F238E27FC236}">
                <a16:creationId xmlns:a16="http://schemas.microsoft.com/office/drawing/2014/main" id="{F1512B1D-DB7E-487D-B21E-7D3929662D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74611" y="4489911"/>
            <a:ext cx="684714" cy="243712"/>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374E574F-522B-444C-A319-7FFC609028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52058" y="4522640"/>
            <a:ext cx="684714" cy="243712"/>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1AE53CBE-691F-424E-83BA-BAD69AD40B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82377" y="4553184"/>
            <a:ext cx="684714" cy="243712"/>
          </a:xfrm>
          <a:prstGeom prst="rect">
            <a:avLst/>
          </a:prstGeom>
        </p:spPr>
      </p:pic>
      <p:sp>
        <p:nvSpPr>
          <p:cNvPr id="5" name="Rectangle 4">
            <a:extLst>
              <a:ext uri="{FF2B5EF4-FFF2-40B4-BE49-F238E27FC236}">
                <a16:creationId xmlns:a16="http://schemas.microsoft.com/office/drawing/2014/main" id="{BF7D3BC7-B305-4EC2-A5C6-92F615600D8D}"/>
              </a:ext>
            </a:extLst>
          </p:cNvPr>
          <p:cNvSpPr/>
          <p:nvPr/>
        </p:nvSpPr>
        <p:spPr>
          <a:xfrm>
            <a:off x="227406" y="5912568"/>
            <a:ext cx="12191989" cy="830997"/>
          </a:xfrm>
          <a:prstGeom prst="rect">
            <a:avLst/>
          </a:prstGeom>
        </p:spPr>
        <p:txBody>
          <a:bodyPr wrap="square">
            <a:spAutoFit/>
          </a:bodyPr>
          <a:lstStyle/>
          <a:p>
            <a:r>
              <a:rPr lang="en-US" sz="1200" dirty="0">
                <a:latin typeface="Proxima Nova" panose="02000506030000020004" pitchFamily="2" charset="0"/>
              </a:rPr>
              <a:t>Fig 2.d. Informal to Formal IDP Camp Expansion, Idlib Governorate</a:t>
            </a:r>
            <a:br>
              <a:rPr lang="en-US" sz="1200" dirty="0">
                <a:latin typeface="Proxima Nova" panose="02000506030000020004" pitchFamily="2" charset="0"/>
              </a:rPr>
            </a:br>
            <a:r>
              <a:rPr lang="en-US" sz="1200" dirty="0">
                <a:latin typeface="Proxima Nova" panose="02000506030000020004" pitchFamily="2" charset="0"/>
              </a:rPr>
              <a:t>Composite of Figs 2a/b/c. Satellite imagery acquired 27 September 2017 (2.a), 26 September 2018 (2.b), 2 December 2019 (2.c).</a:t>
            </a:r>
          </a:p>
          <a:p>
            <a:endParaRPr lang="en-US" sz="1200" dirty="0">
              <a:latin typeface="Proxima Nova" panose="02000506030000020004" pitchFamily="2" charset="0"/>
            </a:endParaRPr>
          </a:p>
          <a:p>
            <a:r>
              <a:rPr lang="en-US" sz="1200" dirty="0">
                <a:latin typeface="Proxima Nova" panose="02000506030000020004" pitchFamily="2" charset="0"/>
              </a:rPr>
              <a:t>Satellite imagery ©2020 DigitalGlobe</a:t>
            </a:r>
          </a:p>
        </p:txBody>
      </p:sp>
    </p:spTree>
    <p:extLst>
      <p:ext uri="{BB962C8B-B14F-4D97-AF65-F5344CB8AC3E}">
        <p14:creationId xmlns:p14="http://schemas.microsoft.com/office/powerpoint/2010/main" val="3506621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descr="A picture containing computer, sitting, green, large&#10;&#10;Description automatically generated">
            <a:extLst>
              <a:ext uri="{FF2B5EF4-FFF2-40B4-BE49-F238E27FC236}">
                <a16:creationId xmlns:a16="http://schemas.microsoft.com/office/drawing/2014/main" id="{968D2C0E-D923-7D49-BC17-11E94614EC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3830" y="0"/>
            <a:ext cx="751817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4E36D8B-F346-1E40-BF89-D3761155CE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7153" y="6383200"/>
            <a:ext cx="1039906" cy="370136"/>
          </a:xfrm>
          <a:prstGeom prst="rect">
            <a:avLst/>
          </a:prstGeom>
        </p:spPr>
      </p:pic>
      <p:sp>
        <p:nvSpPr>
          <p:cNvPr id="5" name="Rectangle 4">
            <a:extLst>
              <a:ext uri="{FF2B5EF4-FFF2-40B4-BE49-F238E27FC236}">
                <a16:creationId xmlns:a16="http://schemas.microsoft.com/office/drawing/2014/main" id="{4FC36F52-D7CA-442C-9A7D-1621AF0E5BBC}"/>
              </a:ext>
            </a:extLst>
          </p:cNvPr>
          <p:cNvSpPr/>
          <p:nvPr/>
        </p:nvSpPr>
        <p:spPr>
          <a:xfrm>
            <a:off x="182416" y="514695"/>
            <a:ext cx="4290193" cy="5909310"/>
          </a:xfrm>
          <a:prstGeom prst="rect">
            <a:avLst/>
          </a:prstGeom>
        </p:spPr>
        <p:txBody>
          <a:bodyPr wrap="square">
            <a:spAutoFit/>
          </a:bodyPr>
          <a:lstStyle/>
          <a:p>
            <a:r>
              <a:rPr lang="en-US" dirty="0">
                <a:latin typeface="Proxima Nova" panose="02000506030000020004" pitchFamily="2" charset="0"/>
              </a:rPr>
              <a:t>In September 2017, there is a concentration of informal structures in the SW of the camps, near agricultural fields. Several structures are visible throughout the farmed land. </a:t>
            </a: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r>
              <a:rPr lang="en-US" dirty="0">
                <a:latin typeface="Proxima Nova" panose="02000506030000020004" pitchFamily="2" charset="0"/>
              </a:rPr>
              <a:t> </a:t>
            </a:r>
          </a:p>
          <a:p>
            <a:r>
              <a:rPr lang="en-US" dirty="0">
                <a:latin typeface="Proxima Nova" panose="02000506030000020004" pitchFamily="2" charset="0"/>
              </a:rPr>
              <a:t>Fig 3.a. IDP camp site and agricultural land, Idlib Governorate</a:t>
            </a:r>
            <a:br>
              <a:rPr lang="en-US" dirty="0">
                <a:latin typeface="Proxima Nova" panose="02000506030000020004" pitchFamily="2" charset="0"/>
              </a:rPr>
            </a:br>
            <a:r>
              <a:rPr lang="en-US" dirty="0">
                <a:latin typeface="Proxima Nova" panose="02000506030000020004" pitchFamily="2" charset="0"/>
              </a:rPr>
              <a:t>27 September 2017</a:t>
            </a:r>
          </a:p>
          <a:p>
            <a:endParaRPr lang="en-US" dirty="0">
              <a:latin typeface="Proxima Nova" panose="02000506030000020004" pitchFamily="2" charset="0"/>
            </a:endParaRPr>
          </a:p>
          <a:p>
            <a:r>
              <a:rPr lang="en-US" dirty="0">
                <a:latin typeface="Proxima Nova" panose="02000506030000020004" pitchFamily="2" charset="0"/>
              </a:rPr>
              <a:t>Satellite imagery ©2020 DigitalGlobe</a:t>
            </a:r>
          </a:p>
        </p:txBody>
      </p:sp>
      <p:cxnSp>
        <p:nvCxnSpPr>
          <p:cNvPr id="6" name="Straight Arrow Connector 5">
            <a:extLst>
              <a:ext uri="{FF2B5EF4-FFF2-40B4-BE49-F238E27FC236}">
                <a16:creationId xmlns:a16="http://schemas.microsoft.com/office/drawing/2014/main" id="{3D5F6734-B989-B64B-8288-F98B67A62832}"/>
              </a:ext>
            </a:extLst>
          </p:cNvPr>
          <p:cNvCxnSpPr>
            <a:cxnSpLocks/>
          </p:cNvCxnSpPr>
          <p:nvPr/>
        </p:nvCxnSpPr>
        <p:spPr>
          <a:xfrm flipV="1">
            <a:off x="5827059" y="1727521"/>
            <a:ext cx="0" cy="40519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7BF24E0-6039-C541-8FA2-FCADDA807746}"/>
              </a:ext>
            </a:extLst>
          </p:cNvPr>
          <p:cNvSpPr txBox="1"/>
          <p:nvPr/>
        </p:nvSpPr>
        <p:spPr>
          <a:xfrm>
            <a:off x="5190762" y="2132720"/>
            <a:ext cx="1510970" cy="276999"/>
          </a:xfrm>
          <a:prstGeom prst="rect">
            <a:avLst/>
          </a:prstGeom>
          <a:noFill/>
        </p:spPr>
        <p:txBody>
          <a:bodyPr wrap="square" rtlCol="0">
            <a:spAutoFit/>
          </a:bodyPr>
          <a:lstStyle/>
          <a:p>
            <a:r>
              <a:rPr lang="en-US" sz="1200" dirty="0">
                <a:solidFill>
                  <a:schemeClr val="bg1"/>
                </a:solidFill>
                <a:latin typeface="Proxima Nova" panose="02000506030000020004" pitchFamily="2" charset="0"/>
              </a:rPr>
              <a:t>Informal structures</a:t>
            </a:r>
          </a:p>
        </p:txBody>
      </p:sp>
    </p:spTree>
    <p:extLst>
      <p:ext uri="{BB962C8B-B14F-4D97-AF65-F5344CB8AC3E}">
        <p14:creationId xmlns:p14="http://schemas.microsoft.com/office/powerpoint/2010/main" val="34578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D2C0E-D923-7D49-BC17-11E94614EC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73830" y="5502"/>
            <a:ext cx="7518170" cy="685249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603EFA3D-41CE-9347-98F9-573F9FF1E5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7153" y="6383200"/>
            <a:ext cx="1039906" cy="370136"/>
          </a:xfrm>
          <a:prstGeom prst="rect">
            <a:avLst/>
          </a:prstGeom>
        </p:spPr>
      </p:pic>
      <p:sp>
        <p:nvSpPr>
          <p:cNvPr id="5" name="Rectangle 4">
            <a:extLst>
              <a:ext uri="{FF2B5EF4-FFF2-40B4-BE49-F238E27FC236}">
                <a16:creationId xmlns:a16="http://schemas.microsoft.com/office/drawing/2014/main" id="{21B33E3F-CFFF-4528-8F1E-267A7DFC88FD}"/>
              </a:ext>
            </a:extLst>
          </p:cNvPr>
          <p:cNvSpPr/>
          <p:nvPr/>
        </p:nvSpPr>
        <p:spPr>
          <a:xfrm>
            <a:off x="182416" y="514695"/>
            <a:ext cx="4290193" cy="5909310"/>
          </a:xfrm>
          <a:prstGeom prst="rect">
            <a:avLst/>
          </a:prstGeom>
        </p:spPr>
        <p:txBody>
          <a:bodyPr wrap="square">
            <a:spAutoFit/>
          </a:bodyPr>
          <a:lstStyle/>
          <a:p>
            <a:r>
              <a:rPr lang="en-US" dirty="0">
                <a:latin typeface="Proxima Nova" panose="02000506030000020004" pitchFamily="2" charset="0"/>
              </a:rPr>
              <a:t>By September 2018, there has been a substantial increase of self-settled populations based close to and often on land that appeared to have formerly been used for agriculture.</a:t>
            </a: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r>
              <a:rPr lang="en-US" dirty="0">
                <a:latin typeface="Proxima Nova" panose="02000506030000020004" pitchFamily="2" charset="0"/>
              </a:rPr>
              <a:t> </a:t>
            </a:r>
          </a:p>
          <a:p>
            <a:r>
              <a:rPr lang="en-US" dirty="0">
                <a:latin typeface="Proxima Nova" panose="02000506030000020004" pitchFamily="2" charset="0"/>
              </a:rPr>
              <a:t>Fig 3.b. IDP camp site expansion into agricultural land, Idlib Governorate</a:t>
            </a:r>
            <a:br>
              <a:rPr lang="en-US" dirty="0">
                <a:latin typeface="Proxima Nova" panose="02000506030000020004" pitchFamily="2" charset="0"/>
              </a:rPr>
            </a:br>
            <a:r>
              <a:rPr lang="en-US" dirty="0">
                <a:latin typeface="Proxima Nova" panose="02000506030000020004" pitchFamily="2" charset="0"/>
              </a:rPr>
              <a:t>26 September 2018</a:t>
            </a:r>
          </a:p>
          <a:p>
            <a:endParaRPr lang="en-US" dirty="0">
              <a:latin typeface="Proxima Nova" panose="02000506030000020004" pitchFamily="2" charset="0"/>
            </a:endParaRPr>
          </a:p>
          <a:p>
            <a:r>
              <a:rPr lang="en-US" dirty="0">
                <a:latin typeface="Proxima Nova" panose="02000506030000020004" pitchFamily="2" charset="0"/>
              </a:rPr>
              <a:t>Satellite imagery ©2020 DigitalGlobe</a:t>
            </a:r>
          </a:p>
        </p:txBody>
      </p:sp>
      <p:cxnSp>
        <p:nvCxnSpPr>
          <p:cNvPr id="8" name="Straight Arrow Connector 7">
            <a:extLst>
              <a:ext uri="{FF2B5EF4-FFF2-40B4-BE49-F238E27FC236}">
                <a16:creationId xmlns:a16="http://schemas.microsoft.com/office/drawing/2014/main" id="{F9743844-3C09-8644-9ACC-31D4655E2C2C}"/>
              </a:ext>
            </a:extLst>
          </p:cNvPr>
          <p:cNvCxnSpPr>
            <a:cxnSpLocks/>
          </p:cNvCxnSpPr>
          <p:nvPr/>
        </p:nvCxnSpPr>
        <p:spPr>
          <a:xfrm flipH="1" flipV="1">
            <a:off x="9195291" y="773446"/>
            <a:ext cx="199424" cy="20259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DCB4B4F-A794-A349-83BE-F6CF6186BA2B}"/>
              </a:ext>
            </a:extLst>
          </p:cNvPr>
          <p:cNvSpPr txBox="1"/>
          <p:nvPr/>
        </p:nvSpPr>
        <p:spPr>
          <a:xfrm>
            <a:off x="9394715" y="976045"/>
            <a:ext cx="920667" cy="276999"/>
          </a:xfrm>
          <a:prstGeom prst="rect">
            <a:avLst/>
          </a:prstGeom>
          <a:noFill/>
        </p:spPr>
        <p:txBody>
          <a:bodyPr wrap="square" rtlCol="0">
            <a:spAutoFit/>
          </a:bodyPr>
          <a:lstStyle/>
          <a:p>
            <a:r>
              <a:rPr lang="en-US" sz="1200" dirty="0">
                <a:solidFill>
                  <a:schemeClr val="bg1"/>
                </a:solidFill>
                <a:latin typeface="Proxima Nova" panose="02000506030000020004" pitchFamily="2" charset="0"/>
              </a:rPr>
              <a:t>Expansion</a:t>
            </a:r>
          </a:p>
        </p:txBody>
      </p:sp>
      <p:cxnSp>
        <p:nvCxnSpPr>
          <p:cNvPr id="10" name="Straight Arrow Connector 9">
            <a:extLst>
              <a:ext uri="{FF2B5EF4-FFF2-40B4-BE49-F238E27FC236}">
                <a16:creationId xmlns:a16="http://schemas.microsoft.com/office/drawing/2014/main" id="{FC6D103E-E32B-9A48-B64E-7872D4DFA06A}"/>
              </a:ext>
            </a:extLst>
          </p:cNvPr>
          <p:cNvCxnSpPr>
            <a:cxnSpLocks/>
          </p:cNvCxnSpPr>
          <p:nvPr/>
        </p:nvCxnSpPr>
        <p:spPr>
          <a:xfrm flipV="1">
            <a:off x="10233312" y="773446"/>
            <a:ext cx="183903" cy="20260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15961D-DB19-024A-A118-2513F68707D9}"/>
              </a:ext>
            </a:extLst>
          </p:cNvPr>
          <p:cNvCxnSpPr>
            <a:cxnSpLocks/>
          </p:cNvCxnSpPr>
          <p:nvPr/>
        </p:nvCxnSpPr>
        <p:spPr>
          <a:xfrm flipH="1">
            <a:off x="7928659" y="1455643"/>
            <a:ext cx="370389" cy="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50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D2C0E-D923-7D49-BC17-11E94614EC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78357" y="5502"/>
            <a:ext cx="7513643" cy="685249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37B11C23-A61B-7941-A591-F5756BB429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7153" y="6383201"/>
            <a:ext cx="1039906" cy="370136"/>
          </a:xfrm>
          <a:prstGeom prst="rect">
            <a:avLst/>
          </a:prstGeom>
        </p:spPr>
      </p:pic>
      <p:sp>
        <p:nvSpPr>
          <p:cNvPr id="5" name="Rectangle 4">
            <a:extLst>
              <a:ext uri="{FF2B5EF4-FFF2-40B4-BE49-F238E27FC236}">
                <a16:creationId xmlns:a16="http://schemas.microsoft.com/office/drawing/2014/main" id="{7A7C7929-8BE6-4698-8AF3-D02F490C06B1}"/>
              </a:ext>
            </a:extLst>
          </p:cNvPr>
          <p:cNvSpPr/>
          <p:nvPr/>
        </p:nvSpPr>
        <p:spPr>
          <a:xfrm>
            <a:off x="182416" y="514695"/>
            <a:ext cx="4290193" cy="6186309"/>
          </a:xfrm>
          <a:prstGeom prst="rect">
            <a:avLst/>
          </a:prstGeom>
        </p:spPr>
        <p:txBody>
          <a:bodyPr wrap="square">
            <a:spAutoFit/>
          </a:bodyPr>
          <a:lstStyle/>
          <a:p>
            <a:r>
              <a:rPr lang="en-US" dirty="0">
                <a:latin typeface="Proxima Nova" panose="02000506030000020004" pitchFamily="2" charset="0"/>
              </a:rPr>
              <a:t>By December 2019, the landscape has substantially changed. The change is consistent with increased structure density, structure formalization, camp expansion, and conversion of agricultural land. </a:t>
            </a: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r>
              <a:rPr lang="en-US" dirty="0">
                <a:latin typeface="Proxima Nova" panose="02000506030000020004" pitchFamily="2" charset="0"/>
              </a:rPr>
              <a:t> </a:t>
            </a:r>
          </a:p>
          <a:p>
            <a:r>
              <a:rPr lang="en-US" dirty="0">
                <a:latin typeface="Proxima Nova" panose="02000506030000020004" pitchFamily="2" charset="0"/>
              </a:rPr>
              <a:t>Fig 3.c. IDP camp site formalization, expansion into agricultural land, Idlib Governorate</a:t>
            </a:r>
            <a:br>
              <a:rPr lang="en-US" dirty="0">
                <a:latin typeface="Proxima Nova" panose="02000506030000020004" pitchFamily="2" charset="0"/>
              </a:rPr>
            </a:br>
            <a:r>
              <a:rPr lang="en-US" dirty="0">
                <a:latin typeface="Proxima Nova" panose="02000506030000020004" pitchFamily="2" charset="0"/>
              </a:rPr>
              <a:t>2 December 2019</a:t>
            </a:r>
          </a:p>
          <a:p>
            <a:endParaRPr lang="en-US" dirty="0">
              <a:latin typeface="Proxima Nova" panose="02000506030000020004" pitchFamily="2" charset="0"/>
            </a:endParaRPr>
          </a:p>
          <a:p>
            <a:r>
              <a:rPr lang="en-US" dirty="0">
                <a:latin typeface="Proxima Nova" panose="02000506030000020004" pitchFamily="2" charset="0"/>
              </a:rPr>
              <a:t>Satellite imagery ©2020 DigitalGlobe</a:t>
            </a:r>
          </a:p>
        </p:txBody>
      </p:sp>
      <p:cxnSp>
        <p:nvCxnSpPr>
          <p:cNvPr id="6" name="Straight Arrow Connector 5">
            <a:extLst>
              <a:ext uri="{FF2B5EF4-FFF2-40B4-BE49-F238E27FC236}">
                <a16:creationId xmlns:a16="http://schemas.microsoft.com/office/drawing/2014/main" id="{976821C4-FA73-C64B-AB1A-791CC5B35B66}"/>
              </a:ext>
            </a:extLst>
          </p:cNvPr>
          <p:cNvCxnSpPr>
            <a:cxnSpLocks/>
          </p:cNvCxnSpPr>
          <p:nvPr/>
        </p:nvCxnSpPr>
        <p:spPr>
          <a:xfrm flipH="1" flipV="1">
            <a:off x="8060972" y="4743562"/>
            <a:ext cx="199424" cy="20259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0979E48-45E3-654B-806B-7582630711EF}"/>
              </a:ext>
            </a:extLst>
          </p:cNvPr>
          <p:cNvSpPr txBox="1"/>
          <p:nvPr/>
        </p:nvSpPr>
        <p:spPr>
          <a:xfrm>
            <a:off x="8260396" y="4946161"/>
            <a:ext cx="920667" cy="276999"/>
          </a:xfrm>
          <a:prstGeom prst="rect">
            <a:avLst/>
          </a:prstGeom>
          <a:noFill/>
        </p:spPr>
        <p:txBody>
          <a:bodyPr wrap="square" rtlCol="0">
            <a:spAutoFit/>
          </a:bodyPr>
          <a:lstStyle/>
          <a:p>
            <a:r>
              <a:rPr lang="en-US" sz="1200" dirty="0">
                <a:solidFill>
                  <a:schemeClr val="bg1"/>
                </a:solidFill>
                <a:latin typeface="Proxima Nova" panose="02000506030000020004" pitchFamily="2" charset="0"/>
              </a:rPr>
              <a:t>Expansion</a:t>
            </a:r>
          </a:p>
        </p:txBody>
      </p:sp>
      <p:cxnSp>
        <p:nvCxnSpPr>
          <p:cNvPr id="8" name="Straight Arrow Connector 7">
            <a:extLst>
              <a:ext uri="{FF2B5EF4-FFF2-40B4-BE49-F238E27FC236}">
                <a16:creationId xmlns:a16="http://schemas.microsoft.com/office/drawing/2014/main" id="{46C2B8E2-D24A-EE4E-9A5D-F22B0942BD94}"/>
              </a:ext>
            </a:extLst>
          </p:cNvPr>
          <p:cNvCxnSpPr>
            <a:cxnSpLocks/>
          </p:cNvCxnSpPr>
          <p:nvPr/>
        </p:nvCxnSpPr>
        <p:spPr>
          <a:xfrm flipV="1">
            <a:off x="5732871" y="1715110"/>
            <a:ext cx="0" cy="23320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FB84C11-6488-1C49-B221-AAD2372CEC61}"/>
              </a:ext>
            </a:extLst>
          </p:cNvPr>
          <p:cNvSpPr txBox="1"/>
          <p:nvPr/>
        </p:nvSpPr>
        <p:spPr>
          <a:xfrm>
            <a:off x="5366725" y="1948319"/>
            <a:ext cx="920667" cy="646331"/>
          </a:xfrm>
          <a:prstGeom prst="rect">
            <a:avLst/>
          </a:prstGeom>
          <a:noFill/>
        </p:spPr>
        <p:txBody>
          <a:bodyPr wrap="square" rtlCol="0">
            <a:spAutoFit/>
          </a:bodyPr>
          <a:lstStyle/>
          <a:p>
            <a:r>
              <a:rPr lang="en-US" sz="1200" dirty="0">
                <a:solidFill>
                  <a:schemeClr val="bg1"/>
                </a:solidFill>
                <a:latin typeface="Proxima Nova" panose="02000506030000020004" pitchFamily="2" charset="0"/>
              </a:rPr>
              <a:t>Increased structure density</a:t>
            </a:r>
          </a:p>
        </p:txBody>
      </p:sp>
      <p:cxnSp>
        <p:nvCxnSpPr>
          <p:cNvPr id="10" name="Straight Arrow Connector 9">
            <a:extLst>
              <a:ext uri="{FF2B5EF4-FFF2-40B4-BE49-F238E27FC236}">
                <a16:creationId xmlns:a16="http://schemas.microsoft.com/office/drawing/2014/main" id="{03D14B87-CFEF-0C4F-941B-7839125B16CA}"/>
              </a:ext>
            </a:extLst>
          </p:cNvPr>
          <p:cNvCxnSpPr>
            <a:cxnSpLocks/>
          </p:cNvCxnSpPr>
          <p:nvPr/>
        </p:nvCxnSpPr>
        <p:spPr>
          <a:xfrm flipV="1">
            <a:off x="9547209" y="2872625"/>
            <a:ext cx="0" cy="23320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56061FD-1505-C64D-8B3C-732C45972966}"/>
              </a:ext>
            </a:extLst>
          </p:cNvPr>
          <p:cNvSpPr txBox="1"/>
          <p:nvPr/>
        </p:nvSpPr>
        <p:spPr>
          <a:xfrm>
            <a:off x="9181063" y="3105834"/>
            <a:ext cx="993069" cy="646331"/>
          </a:xfrm>
          <a:prstGeom prst="rect">
            <a:avLst/>
          </a:prstGeom>
          <a:noFill/>
        </p:spPr>
        <p:txBody>
          <a:bodyPr wrap="square" rtlCol="0">
            <a:spAutoFit/>
          </a:bodyPr>
          <a:lstStyle/>
          <a:p>
            <a:r>
              <a:rPr lang="en-US" sz="1200" dirty="0">
                <a:solidFill>
                  <a:schemeClr val="bg1"/>
                </a:solidFill>
                <a:latin typeface="Proxima Nova" panose="02000506030000020004" pitchFamily="2" charset="0"/>
              </a:rPr>
              <a:t>Formalized structures, expansion</a:t>
            </a:r>
          </a:p>
        </p:txBody>
      </p:sp>
      <p:cxnSp>
        <p:nvCxnSpPr>
          <p:cNvPr id="12" name="Straight Arrow Connector 11">
            <a:extLst>
              <a:ext uri="{FF2B5EF4-FFF2-40B4-BE49-F238E27FC236}">
                <a16:creationId xmlns:a16="http://schemas.microsoft.com/office/drawing/2014/main" id="{DDEEA86A-F818-7B46-9087-8331ABD682BD}"/>
              </a:ext>
            </a:extLst>
          </p:cNvPr>
          <p:cNvCxnSpPr>
            <a:cxnSpLocks/>
          </p:cNvCxnSpPr>
          <p:nvPr/>
        </p:nvCxnSpPr>
        <p:spPr>
          <a:xfrm flipV="1">
            <a:off x="11001281" y="721616"/>
            <a:ext cx="0" cy="23320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BDC7E7E-6E25-604D-A673-1D7039AF54F0}"/>
              </a:ext>
            </a:extLst>
          </p:cNvPr>
          <p:cNvSpPr txBox="1"/>
          <p:nvPr/>
        </p:nvSpPr>
        <p:spPr>
          <a:xfrm>
            <a:off x="10635135" y="954825"/>
            <a:ext cx="920667" cy="646331"/>
          </a:xfrm>
          <a:prstGeom prst="rect">
            <a:avLst/>
          </a:prstGeom>
          <a:noFill/>
        </p:spPr>
        <p:txBody>
          <a:bodyPr wrap="square" rtlCol="0">
            <a:spAutoFit/>
          </a:bodyPr>
          <a:lstStyle/>
          <a:p>
            <a:r>
              <a:rPr lang="en-US" sz="1200" dirty="0">
                <a:solidFill>
                  <a:schemeClr val="bg1"/>
                </a:solidFill>
                <a:latin typeface="Proxima Nova" panose="02000506030000020004" pitchFamily="2" charset="0"/>
              </a:rPr>
              <a:t>Increased structure density</a:t>
            </a:r>
          </a:p>
        </p:txBody>
      </p:sp>
    </p:spTree>
    <p:extLst>
      <p:ext uri="{BB962C8B-B14F-4D97-AF65-F5344CB8AC3E}">
        <p14:creationId xmlns:p14="http://schemas.microsoft.com/office/powerpoint/2010/main" val="369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0D85B-9203-C748-A576-2D3D2CE6B07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7685" y="1498830"/>
            <a:ext cx="3525133" cy="3215592"/>
          </a:xfrm>
          <a:prstGeom prst="rect">
            <a:avLst/>
          </a:prstGeom>
        </p:spPr>
      </p:pic>
      <p:cxnSp>
        <p:nvCxnSpPr>
          <p:cNvPr id="11" name="Straight Connector 1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6BD47DB-D123-9A43-BE3F-E16E6356B11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11957" y="1498830"/>
            <a:ext cx="3534782" cy="3221807"/>
          </a:xfrm>
          <a:prstGeom prst="rect">
            <a:avLst/>
          </a:prstGeom>
        </p:spPr>
      </p:pic>
      <p:cxnSp>
        <p:nvCxnSpPr>
          <p:cNvPr id="13" name="Straight Connector 1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32EAD94-D31F-CA47-8981-2E1193F2578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45102" y="1505915"/>
            <a:ext cx="3517120" cy="3207639"/>
          </a:xfrm>
          <a:prstGeom prst="rect">
            <a:avLst/>
          </a:prstGeom>
        </p:spPr>
      </p:pic>
      <p:sp>
        <p:nvSpPr>
          <p:cNvPr id="2" name="TextBox 1">
            <a:extLst>
              <a:ext uri="{FF2B5EF4-FFF2-40B4-BE49-F238E27FC236}">
                <a16:creationId xmlns:a16="http://schemas.microsoft.com/office/drawing/2014/main" id="{ACDE5A62-CA93-3E45-A54C-B84B90335A66}"/>
              </a:ext>
            </a:extLst>
          </p:cNvPr>
          <p:cNvSpPr txBox="1"/>
          <p:nvPr/>
        </p:nvSpPr>
        <p:spPr>
          <a:xfrm>
            <a:off x="818147" y="4932889"/>
            <a:ext cx="2598821" cy="369332"/>
          </a:xfrm>
          <a:prstGeom prst="rect">
            <a:avLst/>
          </a:prstGeom>
          <a:noFill/>
        </p:spPr>
        <p:txBody>
          <a:bodyPr wrap="square" rtlCol="0">
            <a:spAutoFit/>
          </a:bodyPr>
          <a:lstStyle/>
          <a:p>
            <a:pPr algn="ctr"/>
            <a:r>
              <a:rPr lang="en-US">
                <a:latin typeface="Proxima Nova" panose="02000506030000020004" pitchFamily="2" charset="0"/>
              </a:rPr>
              <a:t>27 September 2017</a:t>
            </a:r>
          </a:p>
        </p:txBody>
      </p:sp>
      <p:sp>
        <p:nvSpPr>
          <p:cNvPr id="8" name="TextBox 7">
            <a:extLst>
              <a:ext uri="{FF2B5EF4-FFF2-40B4-BE49-F238E27FC236}">
                <a16:creationId xmlns:a16="http://schemas.microsoft.com/office/drawing/2014/main" id="{C69C3F6C-91D2-6E4A-BAD6-D95F039C8EDD}"/>
              </a:ext>
            </a:extLst>
          </p:cNvPr>
          <p:cNvSpPr txBox="1"/>
          <p:nvPr/>
        </p:nvSpPr>
        <p:spPr>
          <a:xfrm>
            <a:off x="4779937" y="4932889"/>
            <a:ext cx="2598821" cy="369332"/>
          </a:xfrm>
          <a:prstGeom prst="rect">
            <a:avLst/>
          </a:prstGeom>
          <a:noFill/>
        </p:spPr>
        <p:txBody>
          <a:bodyPr wrap="square" rtlCol="0">
            <a:spAutoFit/>
          </a:bodyPr>
          <a:lstStyle/>
          <a:p>
            <a:pPr algn="ctr"/>
            <a:r>
              <a:rPr lang="en-US">
                <a:latin typeface="Proxima Nova" panose="02000506030000020004" pitchFamily="2" charset="0"/>
              </a:rPr>
              <a:t>26 September 2018</a:t>
            </a:r>
          </a:p>
        </p:txBody>
      </p:sp>
      <p:sp>
        <p:nvSpPr>
          <p:cNvPr id="9" name="TextBox 8">
            <a:extLst>
              <a:ext uri="{FF2B5EF4-FFF2-40B4-BE49-F238E27FC236}">
                <a16:creationId xmlns:a16="http://schemas.microsoft.com/office/drawing/2014/main" id="{ED1E27D7-BC64-3A45-A1D5-8C1060A76178}"/>
              </a:ext>
            </a:extLst>
          </p:cNvPr>
          <p:cNvSpPr txBox="1"/>
          <p:nvPr/>
        </p:nvSpPr>
        <p:spPr>
          <a:xfrm>
            <a:off x="8741727" y="4932889"/>
            <a:ext cx="2598821" cy="369332"/>
          </a:xfrm>
          <a:prstGeom prst="rect">
            <a:avLst/>
          </a:prstGeom>
          <a:noFill/>
        </p:spPr>
        <p:txBody>
          <a:bodyPr wrap="square" rtlCol="0">
            <a:spAutoFit/>
          </a:bodyPr>
          <a:lstStyle/>
          <a:p>
            <a:pPr algn="ctr"/>
            <a:r>
              <a:rPr lang="en-US">
                <a:latin typeface="Proxima Nova" panose="02000506030000020004" pitchFamily="2" charset="0"/>
              </a:rPr>
              <a:t>2 December 2019</a:t>
            </a:r>
          </a:p>
        </p:txBody>
      </p:sp>
      <p:pic>
        <p:nvPicPr>
          <p:cNvPr id="10" name="Picture 9" descr="A picture containing drawing&#10;&#10;Description automatically generated">
            <a:extLst>
              <a:ext uri="{FF2B5EF4-FFF2-40B4-BE49-F238E27FC236}">
                <a16:creationId xmlns:a16="http://schemas.microsoft.com/office/drawing/2014/main" id="{75685727-3428-45F0-B153-6416A4E32E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55322" y="4397361"/>
            <a:ext cx="684714" cy="243712"/>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15B47160-7A32-470F-BCC7-53EA015CE6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52058" y="4397361"/>
            <a:ext cx="684714" cy="243712"/>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59328AAF-7831-4E0E-8EEC-6E0DF6049E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14709" y="4397361"/>
            <a:ext cx="684714" cy="243712"/>
          </a:xfrm>
          <a:prstGeom prst="rect">
            <a:avLst/>
          </a:prstGeom>
        </p:spPr>
      </p:pic>
      <p:sp>
        <p:nvSpPr>
          <p:cNvPr id="5" name="Rectangle 4">
            <a:extLst>
              <a:ext uri="{FF2B5EF4-FFF2-40B4-BE49-F238E27FC236}">
                <a16:creationId xmlns:a16="http://schemas.microsoft.com/office/drawing/2014/main" id="{8F5AD69D-1488-4CB5-A682-6FC7A80F2FDD}"/>
              </a:ext>
            </a:extLst>
          </p:cNvPr>
          <p:cNvSpPr/>
          <p:nvPr/>
        </p:nvSpPr>
        <p:spPr>
          <a:xfrm>
            <a:off x="338147" y="5853582"/>
            <a:ext cx="11324070" cy="646331"/>
          </a:xfrm>
          <a:prstGeom prst="rect">
            <a:avLst/>
          </a:prstGeom>
        </p:spPr>
        <p:txBody>
          <a:bodyPr wrap="square">
            <a:spAutoFit/>
          </a:bodyPr>
          <a:lstStyle/>
          <a:p>
            <a:r>
              <a:rPr lang="en-US" sz="1200" dirty="0">
                <a:latin typeface="Proxima Nova" panose="02000506030000020004" pitchFamily="2" charset="0"/>
              </a:rPr>
              <a:t>Fig 3.d. IDP camp expansion into former agricultural land, 2017-2019, Idlib Governorate</a:t>
            </a:r>
            <a:br>
              <a:rPr lang="en-US" sz="1200" dirty="0">
                <a:latin typeface="Proxima Nova" panose="02000506030000020004" pitchFamily="2" charset="0"/>
              </a:rPr>
            </a:br>
            <a:r>
              <a:rPr lang="en-US" sz="1200" dirty="0">
                <a:latin typeface="Proxima Nova" panose="02000506030000020004" pitchFamily="2" charset="0"/>
              </a:rPr>
              <a:t>Composite of Figs 3a/b/c. Satellite imagery acquired 27 September 2017 (3.a), 26 September 2018 (3.b), 2 December 2019 (3.c).</a:t>
            </a:r>
          </a:p>
          <a:p>
            <a:r>
              <a:rPr lang="en-US" sz="1200" dirty="0">
                <a:latin typeface="Proxima Nova" panose="02000506030000020004" pitchFamily="2" charset="0"/>
              </a:rPr>
              <a:t>Satellite imagery ©2020 DigitalGlobe</a:t>
            </a:r>
          </a:p>
        </p:txBody>
      </p:sp>
    </p:spTree>
    <p:extLst>
      <p:ext uri="{BB962C8B-B14F-4D97-AF65-F5344CB8AC3E}">
        <p14:creationId xmlns:p14="http://schemas.microsoft.com/office/powerpoint/2010/main" val="3479784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6" name="Picture 6" descr="A circuit board&#10;&#10;Description generated with very high confidence">
            <a:extLst>
              <a:ext uri="{FF2B5EF4-FFF2-40B4-BE49-F238E27FC236}">
                <a16:creationId xmlns:a16="http://schemas.microsoft.com/office/drawing/2014/main" id="{CD424EC9-67DD-4CD2-B8F9-14C094DACA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 y="1154646"/>
            <a:ext cx="5842000" cy="3609719"/>
          </a:xfrm>
          <a:prstGeom prst="rect">
            <a:avLst/>
          </a:prstGeom>
        </p:spPr>
      </p:pic>
      <p:sp>
        <p:nvSpPr>
          <p:cNvPr id="13" name="TextBox 12">
            <a:extLst>
              <a:ext uri="{FF2B5EF4-FFF2-40B4-BE49-F238E27FC236}">
                <a16:creationId xmlns:a16="http://schemas.microsoft.com/office/drawing/2014/main" id="{6405FA5E-B723-478B-A7A7-E5DA6D7E2DB1}"/>
              </a:ext>
            </a:extLst>
          </p:cNvPr>
          <p:cNvSpPr txBox="1"/>
          <p:nvPr/>
        </p:nvSpPr>
        <p:spPr>
          <a:xfrm>
            <a:off x="1680527" y="4999260"/>
            <a:ext cx="2598821" cy="369332"/>
          </a:xfrm>
          <a:prstGeom prst="rect">
            <a:avLst/>
          </a:prstGeom>
          <a:noFill/>
        </p:spPr>
        <p:txBody>
          <a:bodyPr wrap="square" rtlCol="0">
            <a:spAutoFit/>
          </a:bodyPr>
          <a:lstStyle/>
          <a:p>
            <a:pPr algn="ctr"/>
            <a:r>
              <a:rPr lang="en-US">
                <a:latin typeface="Proxima Nova" panose="02000506030000020004" pitchFamily="2" charset="0"/>
              </a:rPr>
              <a:t>2 December 2019</a:t>
            </a:r>
          </a:p>
        </p:txBody>
      </p:sp>
      <p:sp>
        <p:nvSpPr>
          <p:cNvPr id="15" name="TextBox 14">
            <a:extLst>
              <a:ext uri="{FF2B5EF4-FFF2-40B4-BE49-F238E27FC236}">
                <a16:creationId xmlns:a16="http://schemas.microsoft.com/office/drawing/2014/main" id="{F2C07E5E-6092-4710-B382-7C1197E9BF1E}"/>
              </a:ext>
            </a:extLst>
          </p:cNvPr>
          <p:cNvSpPr txBox="1"/>
          <p:nvPr/>
        </p:nvSpPr>
        <p:spPr>
          <a:xfrm>
            <a:off x="7908607" y="4897660"/>
            <a:ext cx="2598821" cy="369332"/>
          </a:xfrm>
          <a:prstGeom prst="rect">
            <a:avLst/>
          </a:prstGeom>
          <a:noFill/>
        </p:spPr>
        <p:txBody>
          <a:bodyPr wrap="square" rtlCol="0" anchor="t">
            <a:spAutoFit/>
          </a:bodyPr>
          <a:lstStyle/>
          <a:p>
            <a:pPr algn="ctr"/>
            <a:r>
              <a:rPr lang="en-US">
                <a:latin typeface="Proxima Nova"/>
              </a:rPr>
              <a:t>26 February 2020</a:t>
            </a:r>
            <a:endParaRPr lang="en-US"/>
          </a:p>
        </p:txBody>
      </p:sp>
      <p:grpSp>
        <p:nvGrpSpPr>
          <p:cNvPr id="3" name="Group 2">
            <a:extLst>
              <a:ext uri="{FF2B5EF4-FFF2-40B4-BE49-F238E27FC236}">
                <a16:creationId xmlns:a16="http://schemas.microsoft.com/office/drawing/2014/main" id="{44BC4174-A5A7-454D-AE60-6B5605783D1D}"/>
              </a:ext>
            </a:extLst>
          </p:cNvPr>
          <p:cNvGrpSpPr/>
          <p:nvPr/>
        </p:nvGrpSpPr>
        <p:grpSpPr>
          <a:xfrm>
            <a:off x="6096000" y="1159530"/>
            <a:ext cx="6096000" cy="3648077"/>
            <a:chOff x="6096000" y="1592664"/>
            <a:chExt cx="6096000" cy="3648077"/>
          </a:xfrm>
        </p:grpSpPr>
        <p:pic>
          <p:nvPicPr>
            <p:cNvPr id="10" name="Picture 10" descr="A circuit board&#10;&#10;Description generated with high confidence">
              <a:extLst>
                <a:ext uri="{FF2B5EF4-FFF2-40B4-BE49-F238E27FC236}">
                  <a16:creationId xmlns:a16="http://schemas.microsoft.com/office/drawing/2014/main" id="{E1A691EC-1321-4F41-B7F9-D4E6224610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592664"/>
              <a:ext cx="6035040" cy="3599951"/>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14C9F0C-2FBA-474A-B3F2-DAAA6631E7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7400" y="4606223"/>
              <a:ext cx="1594600" cy="634518"/>
            </a:xfrm>
            <a:prstGeom prst="rect">
              <a:avLst/>
            </a:prstGeom>
          </p:spPr>
        </p:pic>
      </p:grpSp>
      <p:pic>
        <p:nvPicPr>
          <p:cNvPr id="9" name="Picture 8" descr="A picture containing drawing&#10;&#10;Description automatically generated">
            <a:extLst>
              <a:ext uri="{FF2B5EF4-FFF2-40B4-BE49-F238E27FC236}">
                <a16:creationId xmlns:a16="http://schemas.microsoft.com/office/drawing/2014/main" id="{12488638-A73A-4CA8-AA2F-2003AA7295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61893" y="4326609"/>
            <a:ext cx="1039906" cy="370136"/>
          </a:xfrm>
          <a:prstGeom prst="rect">
            <a:avLst/>
          </a:prstGeom>
        </p:spPr>
      </p:pic>
      <p:cxnSp>
        <p:nvCxnSpPr>
          <p:cNvPr id="11" name="Straight Arrow Connector 10">
            <a:extLst>
              <a:ext uri="{FF2B5EF4-FFF2-40B4-BE49-F238E27FC236}">
                <a16:creationId xmlns:a16="http://schemas.microsoft.com/office/drawing/2014/main" id="{21FB49DB-9251-EF48-83D3-3BFA7814663E}"/>
              </a:ext>
            </a:extLst>
          </p:cNvPr>
          <p:cNvCxnSpPr>
            <a:cxnSpLocks/>
          </p:cNvCxnSpPr>
          <p:nvPr/>
        </p:nvCxnSpPr>
        <p:spPr>
          <a:xfrm flipV="1">
            <a:off x="8485161" y="4096385"/>
            <a:ext cx="1043850" cy="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B216A90-7CA4-D44C-B10B-320EE7512003}"/>
              </a:ext>
            </a:extLst>
          </p:cNvPr>
          <p:cNvSpPr txBox="1"/>
          <p:nvPr/>
        </p:nvSpPr>
        <p:spPr>
          <a:xfrm>
            <a:off x="7564494" y="3849923"/>
            <a:ext cx="920667" cy="461665"/>
          </a:xfrm>
          <a:prstGeom prst="rect">
            <a:avLst/>
          </a:prstGeom>
          <a:noFill/>
        </p:spPr>
        <p:txBody>
          <a:bodyPr wrap="square" rtlCol="0">
            <a:spAutoFit/>
          </a:bodyPr>
          <a:lstStyle/>
          <a:p>
            <a:r>
              <a:rPr lang="en-US" sz="1200" dirty="0">
                <a:solidFill>
                  <a:schemeClr val="bg1"/>
                </a:solidFill>
                <a:latin typeface="Proxima Nova" panose="02000506030000020004" pitchFamily="2" charset="0"/>
              </a:rPr>
              <a:t>Significant expansion</a:t>
            </a:r>
          </a:p>
        </p:txBody>
      </p:sp>
      <p:cxnSp>
        <p:nvCxnSpPr>
          <p:cNvPr id="14" name="Straight Arrow Connector 13">
            <a:extLst>
              <a:ext uri="{FF2B5EF4-FFF2-40B4-BE49-F238E27FC236}">
                <a16:creationId xmlns:a16="http://schemas.microsoft.com/office/drawing/2014/main" id="{FD780E57-C6FC-CB41-BF6A-0F64C8EB5D88}"/>
              </a:ext>
            </a:extLst>
          </p:cNvPr>
          <p:cNvCxnSpPr>
            <a:cxnSpLocks/>
            <a:stCxn id="12" idx="1"/>
          </p:cNvCxnSpPr>
          <p:nvPr/>
        </p:nvCxnSpPr>
        <p:spPr>
          <a:xfrm flipH="1" flipV="1">
            <a:off x="7398563" y="4080755"/>
            <a:ext cx="165931" cy="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FBD2975-985D-9C47-B283-C0DD0425A27A}"/>
              </a:ext>
            </a:extLst>
          </p:cNvPr>
          <p:cNvCxnSpPr>
            <a:cxnSpLocks/>
          </p:cNvCxnSpPr>
          <p:nvPr/>
        </p:nvCxnSpPr>
        <p:spPr>
          <a:xfrm flipV="1">
            <a:off x="7715140" y="2396788"/>
            <a:ext cx="0" cy="23955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8FCC438-6BEC-3D40-82AC-AF58781E7CB8}"/>
              </a:ext>
            </a:extLst>
          </p:cNvPr>
          <p:cNvSpPr txBox="1"/>
          <p:nvPr/>
        </p:nvSpPr>
        <p:spPr>
          <a:xfrm>
            <a:off x="7448273" y="2636339"/>
            <a:ext cx="920667" cy="646331"/>
          </a:xfrm>
          <a:prstGeom prst="rect">
            <a:avLst/>
          </a:prstGeom>
          <a:noFill/>
        </p:spPr>
        <p:txBody>
          <a:bodyPr wrap="square" rtlCol="0">
            <a:spAutoFit/>
          </a:bodyPr>
          <a:lstStyle/>
          <a:p>
            <a:r>
              <a:rPr lang="en-US" sz="1200" dirty="0">
                <a:solidFill>
                  <a:schemeClr val="bg1"/>
                </a:solidFill>
                <a:latin typeface="Proxima Nova" panose="02000506030000020004" pitchFamily="2" charset="0"/>
              </a:rPr>
              <a:t>Structure density increase</a:t>
            </a:r>
          </a:p>
        </p:txBody>
      </p:sp>
      <p:sp>
        <p:nvSpPr>
          <p:cNvPr id="21" name="Rectangle 20">
            <a:extLst>
              <a:ext uri="{FF2B5EF4-FFF2-40B4-BE49-F238E27FC236}">
                <a16:creationId xmlns:a16="http://schemas.microsoft.com/office/drawing/2014/main" id="{0841E83F-8D5E-E345-A6F2-FBC209C42910}"/>
              </a:ext>
            </a:extLst>
          </p:cNvPr>
          <p:cNvSpPr/>
          <p:nvPr/>
        </p:nvSpPr>
        <p:spPr>
          <a:xfrm>
            <a:off x="240925" y="5649898"/>
            <a:ext cx="11324070" cy="1015663"/>
          </a:xfrm>
          <a:prstGeom prst="rect">
            <a:avLst/>
          </a:prstGeom>
        </p:spPr>
        <p:txBody>
          <a:bodyPr wrap="square">
            <a:spAutoFit/>
          </a:bodyPr>
          <a:lstStyle/>
          <a:p>
            <a:r>
              <a:rPr lang="en-US" sz="1200" dirty="0">
                <a:latin typeface="Proxima Nova" panose="02000506030000020004" pitchFamily="2" charset="0"/>
              </a:rPr>
              <a:t>Fig 3.e. IDP camp expansion into former agricultural land over 86 days, Dec 2019 – Feb 2020, Idlib Governorate</a:t>
            </a:r>
            <a:br>
              <a:rPr lang="en-US" sz="1200" dirty="0">
                <a:latin typeface="Proxima Nova" panose="02000506030000020004" pitchFamily="2" charset="0"/>
              </a:rPr>
            </a:br>
            <a:r>
              <a:rPr lang="en-US" sz="1200" dirty="0">
                <a:latin typeface="Proxima Nova" panose="02000506030000020004" pitchFamily="2" charset="0"/>
              </a:rPr>
              <a:t>In less than three months, structure density and settlement area expands significantly. IDPs who may be sheltering among agriculture groves, without tarps or other cover, cannot be identified using satellite imagery alone. The apparent expansion may underrepresent the real population growth at this site.</a:t>
            </a:r>
          </a:p>
          <a:p>
            <a:endParaRPr lang="en-US" sz="1200" dirty="0">
              <a:latin typeface="Proxima Nova" panose="02000506030000020004" pitchFamily="2" charset="0"/>
            </a:endParaRPr>
          </a:p>
          <a:p>
            <a:r>
              <a:rPr lang="en-US" sz="1200" dirty="0">
                <a:latin typeface="Proxima Nova" panose="02000506030000020004" pitchFamily="2" charset="0"/>
              </a:rPr>
              <a:t>Satellite imagery ©2020 DigitalGlobe</a:t>
            </a:r>
          </a:p>
        </p:txBody>
      </p:sp>
    </p:spTree>
    <p:extLst>
      <p:ext uri="{BB962C8B-B14F-4D97-AF65-F5344CB8AC3E}">
        <p14:creationId xmlns:p14="http://schemas.microsoft.com/office/powerpoint/2010/main" val="347738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36F12C-862C-9E43-9C36-F4CD565AA7A8}"/>
              </a:ext>
            </a:extLst>
          </p:cNvPr>
          <p:cNvSpPr>
            <a:spLocks noGrp="1"/>
          </p:cNvSpPr>
          <p:nvPr>
            <p:ph type="title"/>
          </p:nvPr>
        </p:nvSpPr>
        <p:spPr/>
        <p:txBody>
          <a:bodyPr/>
          <a:lstStyle/>
          <a:p>
            <a:r>
              <a:rPr lang="en-US" b="1">
                <a:latin typeface="Proxima Nova Semibold" panose="02000506030000020004" pitchFamily="2" charset="0"/>
              </a:rPr>
              <a:t>Areas of Interest</a:t>
            </a:r>
          </a:p>
        </p:txBody>
      </p:sp>
      <p:sp>
        <p:nvSpPr>
          <p:cNvPr id="6" name="Content Placeholder 5">
            <a:extLst>
              <a:ext uri="{FF2B5EF4-FFF2-40B4-BE49-F238E27FC236}">
                <a16:creationId xmlns:a16="http://schemas.microsoft.com/office/drawing/2014/main" id="{B8840EE6-8DC7-3142-ACED-2A0912D25995}"/>
              </a:ext>
            </a:extLst>
          </p:cNvPr>
          <p:cNvSpPr>
            <a:spLocks noGrp="1"/>
          </p:cNvSpPr>
          <p:nvPr>
            <p:ph idx="1"/>
          </p:nvPr>
        </p:nvSpPr>
        <p:spPr/>
        <p:txBody>
          <a:bodyPr>
            <a:normAutofit fontScale="62500" lnSpcReduction="20000"/>
          </a:bodyPr>
          <a:lstStyle/>
          <a:p>
            <a:pPr marL="0" indent="0" algn="just">
              <a:lnSpc>
                <a:spcPct val="120000"/>
              </a:lnSpc>
              <a:buNone/>
            </a:pPr>
            <a:r>
              <a:rPr lang="en-US" dirty="0">
                <a:latin typeface="Proxima Nova" panose="02000506030000020004" pitchFamily="2" charset="0"/>
              </a:rPr>
              <a:t>The </a:t>
            </a:r>
            <a:r>
              <a:rPr lang="en-US" dirty="0">
                <a:latin typeface="Proxima Nova" panose="02000506030000020004" pitchFamily="2" charset="0"/>
                <a:hlinkClick r:id="rId2"/>
              </a:rPr>
              <a:t>Signal Program on Human Security and Technology</a:t>
            </a:r>
            <a:r>
              <a:rPr lang="en-US" dirty="0">
                <a:latin typeface="Proxima Nova" panose="02000506030000020004" pitchFamily="2" charset="0"/>
              </a:rPr>
              <a:t> at the </a:t>
            </a:r>
            <a:r>
              <a:rPr lang="en-US" dirty="0">
                <a:latin typeface="Proxima Nova" panose="02000506030000020004" pitchFamily="2" charset="0"/>
                <a:hlinkClick r:id="rId3"/>
              </a:rPr>
              <a:t>Harvard Humanitarian Initiative</a:t>
            </a:r>
            <a:r>
              <a:rPr lang="en-US" dirty="0">
                <a:latin typeface="Proxima Nova" panose="02000506030000020004" pitchFamily="2" charset="0"/>
              </a:rPr>
              <a:t> used very high-resolution satellite imagery collected between 2017 and 26 February 2020 from Maxar Technologies, also known as DigitalGlobe, to analyze the expansion of internally displaced person (IDP) camps and the destruction of towns in Idlib Governorate in North-West Syria. </a:t>
            </a:r>
          </a:p>
          <a:p>
            <a:pPr marL="0" indent="0" algn="just">
              <a:lnSpc>
                <a:spcPct val="120000"/>
              </a:lnSpc>
              <a:buNone/>
            </a:pPr>
            <a:br>
              <a:rPr lang="en-US" dirty="0">
                <a:latin typeface="Proxima Nova" panose="02000506030000020004" pitchFamily="2" charset="0"/>
              </a:rPr>
            </a:br>
            <a:r>
              <a:rPr lang="en-US" dirty="0">
                <a:latin typeface="Proxima Nova" panose="02000506030000020004" pitchFamily="2" charset="0"/>
              </a:rPr>
              <a:t>As the Syrian war enters its tenth year, the following satellite imagery analysis illustrates how parts of the Syrian landscape have dramatically changed through bombardment, conflict, and civilian displacement. This analysis provides a limited view of the realities on the ground; at this stage, it primarily focuses on what can be determined via imagery. The analyzed sites represent a portion of the camps and towns and do not show the full extent of all areas; the figures generated from this analysis only correspond to the sites shown. Sites were selected for public-facing analysis based on several factors, including: the availability and quality of imagery; the visibility of camp expansion; and corroborating reports of fighting in the region. Sections of larger towns were excluded from this report based on preliminary analysis that identified concerns for civilian protection. The exact locations of the regions analyzed are intentionally withheld from this report. </a:t>
            </a:r>
          </a:p>
          <a:p>
            <a:pPr marL="0" indent="0" algn="just">
              <a:lnSpc>
                <a:spcPct val="120000"/>
              </a:lnSpc>
              <a:buNone/>
            </a:pPr>
            <a:endParaRPr lang="en-US" dirty="0">
              <a:latin typeface="Proxima Nova" panose="02000506030000020004" pitchFamily="2" charset="0"/>
            </a:endParaRPr>
          </a:p>
        </p:txBody>
      </p:sp>
    </p:spTree>
    <p:extLst>
      <p:ext uri="{BB962C8B-B14F-4D97-AF65-F5344CB8AC3E}">
        <p14:creationId xmlns:p14="http://schemas.microsoft.com/office/powerpoint/2010/main" val="2364860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405FA5E-B723-478B-A7A7-E5DA6D7E2DB1}"/>
              </a:ext>
            </a:extLst>
          </p:cNvPr>
          <p:cNvSpPr txBox="1"/>
          <p:nvPr/>
        </p:nvSpPr>
        <p:spPr>
          <a:xfrm>
            <a:off x="8711325" y="3061929"/>
            <a:ext cx="2598821" cy="369332"/>
          </a:xfrm>
          <a:prstGeom prst="rect">
            <a:avLst/>
          </a:prstGeom>
          <a:noFill/>
        </p:spPr>
        <p:txBody>
          <a:bodyPr wrap="square" rtlCol="0">
            <a:spAutoFit/>
          </a:bodyPr>
          <a:lstStyle/>
          <a:p>
            <a:pPr algn="ctr"/>
            <a:r>
              <a:rPr lang="en-US" dirty="0">
                <a:latin typeface="Proxima Nova" panose="02000506030000020004" pitchFamily="2" charset="0"/>
              </a:rPr>
              <a:t>2 December 2019</a:t>
            </a:r>
          </a:p>
        </p:txBody>
      </p:sp>
      <p:sp>
        <p:nvSpPr>
          <p:cNvPr id="15" name="TextBox 14">
            <a:extLst>
              <a:ext uri="{FF2B5EF4-FFF2-40B4-BE49-F238E27FC236}">
                <a16:creationId xmlns:a16="http://schemas.microsoft.com/office/drawing/2014/main" id="{F2C07E5E-6092-4710-B382-7C1197E9BF1E}"/>
              </a:ext>
            </a:extLst>
          </p:cNvPr>
          <p:cNvSpPr txBox="1"/>
          <p:nvPr/>
        </p:nvSpPr>
        <p:spPr>
          <a:xfrm>
            <a:off x="8570299" y="6356924"/>
            <a:ext cx="2598821" cy="369332"/>
          </a:xfrm>
          <a:prstGeom prst="rect">
            <a:avLst/>
          </a:prstGeom>
          <a:noFill/>
        </p:spPr>
        <p:txBody>
          <a:bodyPr wrap="square" rtlCol="0" anchor="t">
            <a:spAutoFit/>
          </a:bodyPr>
          <a:lstStyle/>
          <a:p>
            <a:pPr algn="ctr"/>
            <a:r>
              <a:rPr lang="en-US" dirty="0">
                <a:latin typeface="Proxima Nova"/>
              </a:rPr>
              <a:t>26 February 2020</a:t>
            </a:r>
            <a:endParaRPr lang="en-US" dirty="0"/>
          </a:p>
        </p:txBody>
      </p:sp>
      <p:pic>
        <p:nvPicPr>
          <p:cNvPr id="4" name="Picture 4" descr="A group of people standing in front of a building&#10;&#10;Description generated with high confidence">
            <a:extLst>
              <a:ext uri="{FF2B5EF4-FFF2-40B4-BE49-F238E27FC236}">
                <a16:creationId xmlns:a16="http://schemas.microsoft.com/office/drawing/2014/main" id="{BFC40C0E-10EE-4924-8E82-A5BA88A8D53D}"/>
              </a:ext>
            </a:extLst>
          </p:cNvPr>
          <p:cNvPicPr>
            <a:picLocks noChangeAspect="1"/>
          </p:cNvPicPr>
          <p:nvPr/>
        </p:nvPicPr>
        <p:blipFill>
          <a:blip r:embed="rId3"/>
          <a:stretch>
            <a:fillRect/>
          </a:stretch>
        </p:blipFill>
        <p:spPr>
          <a:xfrm>
            <a:off x="126125" y="150343"/>
            <a:ext cx="8585200" cy="3278657"/>
          </a:xfrm>
          <a:prstGeom prst="rect">
            <a:avLst/>
          </a:prstGeom>
        </p:spPr>
      </p:pic>
      <p:grpSp>
        <p:nvGrpSpPr>
          <p:cNvPr id="3" name="Group 2">
            <a:extLst>
              <a:ext uri="{FF2B5EF4-FFF2-40B4-BE49-F238E27FC236}">
                <a16:creationId xmlns:a16="http://schemas.microsoft.com/office/drawing/2014/main" id="{296A98BD-7955-4B42-940A-796F327D3C99}"/>
              </a:ext>
            </a:extLst>
          </p:cNvPr>
          <p:cNvGrpSpPr/>
          <p:nvPr/>
        </p:nvGrpSpPr>
        <p:grpSpPr>
          <a:xfrm>
            <a:off x="126125" y="3537667"/>
            <a:ext cx="8585200" cy="3186929"/>
            <a:chOff x="0" y="3369197"/>
            <a:chExt cx="8585200" cy="3186929"/>
          </a:xfrm>
        </p:grpSpPr>
        <p:pic>
          <p:nvPicPr>
            <p:cNvPr id="2" name="Picture 2" descr="A group of people standing in front of a building&#10;&#10;Description generated with very high confidence">
              <a:extLst>
                <a:ext uri="{FF2B5EF4-FFF2-40B4-BE49-F238E27FC236}">
                  <a16:creationId xmlns:a16="http://schemas.microsoft.com/office/drawing/2014/main" id="{3657694C-8BDF-40B7-BF0F-7E38DF258F7A}"/>
                </a:ext>
              </a:extLst>
            </p:cNvPr>
            <p:cNvPicPr>
              <a:picLocks noChangeAspect="1"/>
            </p:cNvPicPr>
            <p:nvPr/>
          </p:nvPicPr>
          <p:blipFill>
            <a:blip r:embed="rId4"/>
            <a:stretch>
              <a:fillRect/>
            </a:stretch>
          </p:blipFill>
          <p:spPr>
            <a:xfrm>
              <a:off x="0" y="3400674"/>
              <a:ext cx="8585200" cy="3155452"/>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1B03A242-9B81-4496-A7B1-FB097133E6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90600" y="3369197"/>
              <a:ext cx="1594600" cy="634518"/>
            </a:xfrm>
            <a:prstGeom prst="rect">
              <a:avLst/>
            </a:prstGeom>
          </p:spPr>
        </p:pic>
      </p:grpSp>
      <p:pic>
        <p:nvPicPr>
          <p:cNvPr id="9" name="Picture 8" descr="A picture containing drawing&#10;&#10;Description automatically generated">
            <a:extLst>
              <a:ext uri="{FF2B5EF4-FFF2-40B4-BE49-F238E27FC236}">
                <a16:creationId xmlns:a16="http://schemas.microsoft.com/office/drawing/2014/main" id="{C9808BC3-C2BC-44FA-9B3E-9B05D7A7D4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0393" y="318472"/>
            <a:ext cx="1039906" cy="370136"/>
          </a:xfrm>
          <a:prstGeom prst="rect">
            <a:avLst/>
          </a:prstGeom>
        </p:spPr>
      </p:pic>
      <p:sp>
        <p:nvSpPr>
          <p:cNvPr id="8" name="TextBox 7">
            <a:extLst>
              <a:ext uri="{FF2B5EF4-FFF2-40B4-BE49-F238E27FC236}">
                <a16:creationId xmlns:a16="http://schemas.microsoft.com/office/drawing/2014/main" id="{3BACFC1B-B9EC-6548-89EC-E94FF76B61C5}"/>
              </a:ext>
            </a:extLst>
          </p:cNvPr>
          <p:cNvSpPr txBox="1"/>
          <p:nvPr/>
        </p:nvSpPr>
        <p:spPr>
          <a:xfrm>
            <a:off x="8853928" y="131744"/>
            <a:ext cx="2663686" cy="1200329"/>
          </a:xfrm>
          <a:prstGeom prst="rect">
            <a:avLst/>
          </a:prstGeom>
          <a:noFill/>
        </p:spPr>
        <p:txBody>
          <a:bodyPr wrap="square" rtlCol="0">
            <a:spAutoFit/>
          </a:bodyPr>
          <a:lstStyle/>
          <a:p>
            <a:r>
              <a:rPr lang="en-US" dirty="0">
                <a:latin typeface="Proxima Nova" panose="02000506030000020004" pitchFamily="2" charset="0"/>
              </a:rPr>
              <a:t>Fig 3.f. IDP camp expansion into former agricultural land. </a:t>
            </a:r>
          </a:p>
          <a:p>
            <a:endParaRPr lang="en-US" dirty="0"/>
          </a:p>
        </p:txBody>
      </p:sp>
      <p:cxnSp>
        <p:nvCxnSpPr>
          <p:cNvPr id="12" name="Straight Arrow Connector 11">
            <a:extLst>
              <a:ext uri="{FF2B5EF4-FFF2-40B4-BE49-F238E27FC236}">
                <a16:creationId xmlns:a16="http://schemas.microsoft.com/office/drawing/2014/main" id="{86FB9B54-70BE-EB48-A50A-CC8A17E79741}"/>
              </a:ext>
            </a:extLst>
          </p:cNvPr>
          <p:cNvCxnSpPr>
            <a:cxnSpLocks/>
          </p:cNvCxnSpPr>
          <p:nvPr/>
        </p:nvCxnSpPr>
        <p:spPr>
          <a:xfrm flipH="1" flipV="1">
            <a:off x="4862032" y="4184813"/>
            <a:ext cx="384006" cy="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B971498-18B2-9848-9E60-BA7C96AAF686}"/>
              </a:ext>
            </a:extLst>
          </p:cNvPr>
          <p:cNvSpPr txBox="1"/>
          <p:nvPr/>
        </p:nvSpPr>
        <p:spPr>
          <a:xfrm>
            <a:off x="5246038" y="3946157"/>
            <a:ext cx="1870687" cy="477313"/>
          </a:xfrm>
          <a:prstGeom prst="rect">
            <a:avLst/>
          </a:prstGeom>
          <a:noFill/>
        </p:spPr>
        <p:txBody>
          <a:bodyPr wrap="square" rtlCol="0">
            <a:spAutoFit/>
          </a:bodyPr>
          <a:lstStyle/>
          <a:p>
            <a:r>
              <a:rPr lang="en-US" sz="1200" dirty="0">
                <a:solidFill>
                  <a:schemeClr val="bg1"/>
                </a:solidFill>
                <a:latin typeface="Proxima Nova" panose="02000506030000020004" pitchFamily="2" charset="0"/>
              </a:rPr>
              <a:t>Increased development, loss of agriculture</a:t>
            </a:r>
          </a:p>
        </p:txBody>
      </p:sp>
      <p:cxnSp>
        <p:nvCxnSpPr>
          <p:cNvPr id="16" name="Straight Arrow Connector 15">
            <a:extLst>
              <a:ext uri="{FF2B5EF4-FFF2-40B4-BE49-F238E27FC236}">
                <a16:creationId xmlns:a16="http://schemas.microsoft.com/office/drawing/2014/main" id="{DC495747-C3A9-DF4A-9002-C4BC4C5F86B9}"/>
              </a:ext>
            </a:extLst>
          </p:cNvPr>
          <p:cNvCxnSpPr>
            <a:cxnSpLocks/>
          </p:cNvCxnSpPr>
          <p:nvPr/>
        </p:nvCxnSpPr>
        <p:spPr>
          <a:xfrm>
            <a:off x="6723655" y="4302296"/>
            <a:ext cx="0" cy="24234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61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D2C0E-D923-7D49-BC17-11E94614EC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74124" y="0"/>
            <a:ext cx="7517876" cy="68580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7484BBD-BD74-794D-BB4F-2FFEC13303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0035" y="6383201"/>
            <a:ext cx="1039906" cy="370136"/>
          </a:xfrm>
          <a:prstGeom prst="rect">
            <a:avLst/>
          </a:prstGeom>
        </p:spPr>
      </p:pic>
      <p:sp>
        <p:nvSpPr>
          <p:cNvPr id="4" name="Rectangle 3">
            <a:extLst>
              <a:ext uri="{FF2B5EF4-FFF2-40B4-BE49-F238E27FC236}">
                <a16:creationId xmlns:a16="http://schemas.microsoft.com/office/drawing/2014/main" id="{C172302E-12CA-4374-8AF6-E9ABD52D67E2}"/>
              </a:ext>
            </a:extLst>
          </p:cNvPr>
          <p:cNvSpPr/>
          <p:nvPr/>
        </p:nvSpPr>
        <p:spPr>
          <a:xfrm>
            <a:off x="182416" y="514695"/>
            <a:ext cx="4290193" cy="5909310"/>
          </a:xfrm>
          <a:prstGeom prst="rect">
            <a:avLst/>
          </a:prstGeom>
        </p:spPr>
        <p:txBody>
          <a:bodyPr wrap="square">
            <a:spAutoFit/>
          </a:bodyPr>
          <a:lstStyle/>
          <a:p>
            <a:r>
              <a:rPr lang="en-US" dirty="0">
                <a:latin typeface="Proxima Nova" panose="02000506030000020004" pitchFamily="2" charset="0"/>
              </a:rPr>
              <a:t>Parts of the camp appear to be formalized and organized, with apparent connecting roads throughout. </a:t>
            </a: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r>
              <a:rPr lang="en-US" dirty="0">
                <a:latin typeface="Proxima Nova" panose="02000506030000020004" pitchFamily="2" charset="0"/>
              </a:rPr>
              <a:t> </a:t>
            </a:r>
          </a:p>
          <a:p>
            <a:r>
              <a:rPr lang="en-US" dirty="0">
                <a:latin typeface="Proxima Nova" panose="02000506030000020004" pitchFamily="2" charset="0"/>
              </a:rPr>
              <a:t>Fig 4.a. IDP camp site and agricultural land, Idlib Governorate</a:t>
            </a:r>
            <a:br>
              <a:rPr lang="en-US" dirty="0">
                <a:latin typeface="Proxima Nova" panose="02000506030000020004" pitchFamily="2" charset="0"/>
              </a:rPr>
            </a:br>
            <a:r>
              <a:rPr lang="en-US" dirty="0">
                <a:latin typeface="Proxima Nova" panose="02000506030000020004" pitchFamily="2" charset="0"/>
              </a:rPr>
              <a:t>27 September 2017</a:t>
            </a:r>
          </a:p>
          <a:p>
            <a:endParaRPr lang="en-US" dirty="0">
              <a:latin typeface="Proxima Nova" panose="02000506030000020004" pitchFamily="2" charset="0"/>
            </a:endParaRPr>
          </a:p>
          <a:p>
            <a:r>
              <a:rPr lang="en-US" dirty="0">
                <a:latin typeface="Proxima Nova" panose="02000506030000020004" pitchFamily="2" charset="0"/>
              </a:rPr>
              <a:t>Satellite imagery ©2020 DigitalGlobe</a:t>
            </a:r>
          </a:p>
        </p:txBody>
      </p:sp>
    </p:spTree>
    <p:extLst>
      <p:ext uri="{BB962C8B-B14F-4D97-AF65-F5344CB8AC3E}">
        <p14:creationId xmlns:p14="http://schemas.microsoft.com/office/powerpoint/2010/main" val="290765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D2C0E-D923-7D49-BC17-11E94614EC43}"/>
              </a:ext>
            </a:extLst>
          </p:cNvPr>
          <p:cNvPicPr>
            <a:picLocks noChangeAspect="1"/>
          </p:cNvPicPr>
          <p:nvPr/>
        </p:nvPicPr>
        <p:blipFill>
          <a:blip r:embed="rId3"/>
          <a:srcRect/>
          <a:stretch/>
        </p:blipFill>
        <p:spPr>
          <a:xfrm>
            <a:off x="4673830" y="8442"/>
            <a:ext cx="7518170" cy="684955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29B7871C-B571-7549-9543-89FB3F11C3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0035" y="6383201"/>
            <a:ext cx="1039906" cy="370136"/>
          </a:xfrm>
          <a:prstGeom prst="rect">
            <a:avLst/>
          </a:prstGeom>
        </p:spPr>
      </p:pic>
      <p:sp>
        <p:nvSpPr>
          <p:cNvPr id="5" name="Rectangle 4">
            <a:extLst>
              <a:ext uri="{FF2B5EF4-FFF2-40B4-BE49-F238E27FC236}">
                <a16:creationId xmlns:a16="http://schemas.microsoft.com/office/drawing/2014/main" id="{AA0F4784-5AD6-44C7-A27D-CAB9756DE038}"/>
              </a:ext>
            </a:extLst>
          </p:cNvPr>
          <p:cNvSpPr/>
          <p:nvPr/>
        </p:nvSpPr>
        <p:spPr>
          <a:xfrm>
            <a:off x="182416" y="514695"/>
            <a:ext cx="4290193" cy="5909310"/>
          </a:xfrm>
          <a:prstGeom prst="rect">
            <a:avLst/>
          </a:prstGeom>
        </p:spPr>
        <p:txBody>
          <a:bodyPr wrap="square">
            <a:spAutoFit/>
          </a:bodyPr>
          <a:lstStyle/>
          <a:p>
            <a:r>
              <a:rPr lang="en-US" dirty="0">
                <a:latin typeface="Proxima Nova" panose="02000506030000020004" pitchFamily="2" charset="0"/>
              </a:rPr>
              <a:t>By September 2018, areas that were previously unoccupied appear to be undergoing  construction and there appears to be additional small structures clustered in various areas. </a:t>
            </a: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r>
              <a:rPr lang="en-US" dirty="0">
                <a:latin typeface="Proxima Nova" panose="02000506030000020004" pitchFamily="2" charset="0"/>
              </a:rPr>
              <a:t> </a:t>
            </a:r>
          </a:p>
          <a:p>
            <a:r>
              <a:rPr lang="en-US" dirty="0">
                <a:latin typeface="Proxima Nova" panose="02000506030000020004" pitchFamily="2" charset="0"/>
              </a:rPr>
              <a:t>Fig 4.b. IDP camp site expansion into agricultural land, Idlib Governorate</a:t>
            </a:r>
            <a:br>
              <a:rPr lang="en-US" dirty="0">
                <a:latin typeface="Proxima Nova" panose="02000506030000020004" pitchFamily="2" charset="0"/>
              </a:rPr>
            </a:br>
            <a:r>
              <a:rPr lang="en-US" dirty="0">
                <a:latin typeface="Proxima Nova" panose="02000506030000020004" pitchFamily="2" charset="0"/>
              </a:rPr>
              <a:t>26 September 2018</a:t>
            </a:r>
          </a:p>
          <a:p>
            <a:endParaRPr lang="en-US" dirty="0">
              <a:latin typeface="Proxima Nova" panose="02000506030000020004" pitchFamily="2" charset="0"/>
            </a:endParaRPr>
          </a:p>
          <a:p>
            <a:r>
              <a:rPr lang="en-US" dirty="0">
                <a:latin typeface="Proxima Nova" panose="02000506030000020004" pitchFamily="2" charset="0"/>
              </a:rPr>
              <a:t>Satellite imagery ©2020 DigitalGlobe</a:t>
            </a:r>
          </a:p>
        </p:txBody>
      </p:sp>
    </p:spTree>
    <p:extLst>
      <p:ext uri="{BB962C8B-B14F-4D97-AF65-F5344CB8AC3E}">
        <p14:creationId xmlns:p14="http://schemas.microsoft.com/office/powerpoint/2010/main" val="529809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D2C0E-D923-7D49-BC17-11E94614EC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81412" y="0"/>
            <a:ext cx="7510588" cy="685249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43DB5541-569E-1341-8994-5BB7015CB3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0036" y="6383201"/>
            <a:ext cx="1039906" cy="370136"/>
          </a:xfrm>
          <a:prstGeom prst="rect">
            <a:avLst/>
          </a:prstGeom>
        </p:spPr>
      </p:pic>
      <p:sp>
        <p:nvSpPr>
          <p:cNvPr id="5" name="Rectangle 4">
            <a:extLst>
              <a:ext uri="{FF2B5EF4-FFF2-40B4-BE49-F238E27FC236}">
                <a16:creationId xmlns:a16="http://schemas.microsoft.com/office/drawing/2014/main" id="{CEABB0D8-2413-47A2-8A45-1AD578972EF8}"/>
              </a:ext>
            </a:extLst>
          </p:cNvPr>
          <p:cNvSpPr/>
          <p:nvPr/>
        </p:nvSpPr>
        <p:spPr>
          <a:xfrm>
            <a:off x="182416" y="514695"/>
            <a:ext cx="4290193" cy="5909310"/>
          </a:xfrm>
          <a:prstGeom prst="rect">
            <a:avLst/>
          </a:prstGeom>
        </p:spPr>
        <p:txBody>
          <a:bodyPr wrap="square">
            <a:spAutoFit/>
          </a:bodyPr>
          <a:lstStyle/>
          <a:p>
            <a:r>
              <a:rPr lang="en-US" dirty="0">
                <a:latin typeface="Proxima Nova" panose="02000506030000020004" pitchFamily="2" charset="0"/>
              </a:rPr>
              <a:t>As seen in previous figures, by December 2019 there appears to be substantial formalization of structures as well as additional development. Where trees previously stood in September 2018 now mirror physical characteristics that are consistent with upturned earth, suggest that the trees may have been removed. </a:t>
            </a: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a:p>
            <a:r>
              <a:rPr lang="en-US" dirty="0">
                <a:latin typeface="Proxima Nova" panose="02000506030000020004" pitchFamily="2" charset="0"/>
              </a:rPr>
              <a:t> </a:t>
            </a:r>
          </a:p>
          <a:p>
            <a:r>
              <a:rPr lang="en-US" dirty="0">
                <a:latin typeface="Proxima Nova" panose="02000506030000020004" pitchFamily="2" charset="0"/>
              </a:rPr>
              <a:t>Fig 4.c. IDP camp site formalization, expansion into agricultural land, Idlib Governorate</a:t>
            </a:r>
            <a:br>
              <a:rPr lang="en-US" dirty="0">
                <a:latin typeface="Proxima Nova" panose="02000506030000020004" pitchFamily="2" charset="0"/>
              </a:rPr>
            </a:br>
            <a:r>
              <a:rPr lang="en-US" dirty="0">
                <a:latin typeface="Proxima Nova" panose="02000506030000020004" pitchFamily="2" charset="0"/>
              </a:rPr>
              <a:t>2 December 2019</a:t>
            </a:r>
          </a:p>
          <a:p>
            <a:endParaRPr lang="en-US" dirty="0">
              <a:latin typeface="Proxima Nova" panose="02000506030000020004" pitchFamily="2" charset="0"/>
            </a:endParaRPr>
          </a:p>
          <a:p>
            <a:r>
              <a:rPr lang="en-US" dirty="0">
                <a:latin typeface="Proxima Nova" panose="02000506030000020004" pitchFamily="2" charset="0"/>
              </a:rPr>
              <a:t>Satellite imagery ©2020 DigitalGlobe</a:t>
            </a:r>
          </a:p>
        </p:txBody>
      </p:sp>
    </p:spTree>
    <p:extLst>
      <p:ext uri="{BB962C8B-B14F-4D97-AF65-F5344CB8AC3E}">
        <p14:creationId xmlns:p14="http://schemas.microsoft.com/office/powerpoint/2010/main" val="140351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0D85B-9203-C748-A576-2D3D2CE6B07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8215" y="1641597"/>
            <a:ext cx="3524996" cy="3215592"/>
          </a:xfrm>
          <a:prstGeom prst="rect">
            <a:avLst/>
          </a:prstGeom>
        </p:spPr>
      </p:pic>
      <p:cxnSp>
        <p:nvCxnSpPr>
          <p:cNvPr id="11" name="Straight Connector 1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6BD47DB-D123-9A43-BE3F-E16E6356B11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11957" y="1642289"/>
            <a:ext cx="3534782" cy="3220423"/>
          </a:xfrm>
          <a:prstGeom prst="rect">
            <a:avLst/>
          </a:prstGeom>
        </p:spPr>
      </p:pic>
      <p:cxnSp>
        <p:nvCxnSpPr>
          <p:cNvPr id="13" name="Straight Connector 1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32EAD94-D31F-CA47-8981-2E1193F2578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63051" y="1648682"/>
            <a:ext cx="3515689" cy="3207639"/>
          </a:xfrm>
          <a:prstGeom prst="rect">
            <a:avLst/>
          </a:prstGeom>
        </p:spPr>
      </p:pic>
      <p:sp>
        <p:nvSpPr>
          <p:cNvPr id="2" name="TextBox 1">
            <a:extLst>
              <a:ext uri="{FF2B5EF4-FFF2-40B4-BE49-F238E27FC236}">
                <a16:creationId xmlns:a16="http://schemas.microsoft.com/office/drawing/2014/main" id="{ACDE5A62-CA93-3E45-A54C-B84B90335A66}"/>
              </a:ext>
            </a:extLst>
          </p:cNvPr>
          <p:cNvSpPr txBox="1"/>
          <p:nvPr/>
        </p:nvSpPr>
        <p:spPr>
          <a:xfrm>
            <a:off x="818147" y="5264848"/>
            <a:ext cx="2598821" cy="369332"/>
          </a:xfrm>
          <a:prstGeom prst="rect">
            <a:avLst/>
          </a:prstGeom>
          <a:noFill/>
        </p:spPr>
        <p:txBody>
          <a:bodyPr wrap="square" rtlCol="0">
            <a:spAutoFit/>
          </a:bodyPr>
          <a:lstStyle/>
          <a:p>
            <a:pPr algn="ctr"/>
            <a:r>
              <a:rPr lang="en-US">
                <a:latin typeface="Proxima Nova" panose="02000506030000020004" pitchFamily="2" charset="0"/>
              </a:rPr>
              <a:t>27 September 2017</a:t>
            </a:r>
          </a:p>
        </p:txBody>
      </p:sp>
      <p:sp>
        <p:nvSpPr>
          <p:cNvPr id="8" name="TextBox 7">
            <a:extLst>
              <a:ext uri="{FF2B5EF4-FFF2-40B4-BE49-F238E27FC236}">
                <a16:creationId xmlns:a16="http://schemas.microsoft.com/office/drawing/2014/main" id="{C69C3F6C-91D2-6E4A-BAD6-D95F039C8EDD}"/>
              </a:ext>
            </a:extLst>
          </p:cNvPr>
          <p:cNvSpPr txBox="1"/>
          <p:nvPr/>
        </p:nvSpPr>
        <p:spPr>
          <a:xfrm>
            <a:off x="4779937" y="5264848"/>
            <a:ext cx="2598821" cy="369332"/>
          </a:xfrm>
          <a:prstGeom prst="rect">
            <a:avLst/>
          </a:prstGeom>
          <a:noFill/>
        </p:spPr>
        <p:txBody>
          <a:bodyPr wrap="square" rtlCol="0">
            <a:spAutoFit/>
          </a:bodyPr>
          <a:lstStyle/>
          <a:p>
            <a:pPr algn="ctr"/>
            <a:r>
              <a:rPr lang="en-US">
                <a:latin typeface="Proxima Nova" panose="02000506030000020004" pitchFamily="2" charset="0"/>
              </a:rPr>
              <a:t>26 September 2018</a:t>
            </a:r>
          </a:p>
        </p:txBody>
      </p:sp>
      <p:sp>
        <p:nvSpPr>
          <p:cNvPr id="9" name="TextBox 8">
            <a:extLst>
              <a:ext uri="{FF2B5EF4-FFF2-40B4-BE49-F238E27FC236}">
                <a16:creationId xmlns:a16="http://schemas.microsoft.com/office/drawing/2014/main" id="{ED1E27D7-BC64-3A45-A1D5-8C1060A76178}"/>
              </a:ext>
            </a:extLst>
          </p:cNvPr>
          <p:cNvSpPr txBox="1"/>
          <p:nvPr/>
        </p:nvSpPr>
        <p:spPr>
          <a:xfrm>
            <a:off x="8741727" y="5264848"/>
            <a:ext cx="2598821" cy="369332"/>
          </a:xfrm>
          <a:prstGeom prst="rect">
            <a:avLst/>
          </a:prstGeom>
          <a:noFill/>
        </p:spPr>
        <p:txBody>
          <a:bodyPr wrap="square" rtlCol="0">
            <a:spAutoFit/>
          </a:bodyPr>
          <a:lstStyle/>
          <a:p>
            <a:pPr algn="ctr"/>
            <a:r>
              <a:rPr lang="en-US">
                <a:latin typeface="Proxima Nova" panose="02000506030000020004" pitchFamily="2" charset="0"/>
              </a:rPr>
              <a:t>2 December 2019</a:t>
            </a:r>
          </a:p>
        </p:txBody>
      </p:sp>
      <p:pic>
        <p:nvPicPr>
          <p:cNvPr id="12" name="Picture 11" descr="A picture containing drawing&#10;&#10;Description automatically generated">
            <a:extLst>
              <a:ext uri="{FF2B5EF4-FFF2-40B4-BE49-F238E27FC236}">
                <a16:creationId xmlns:a16="http://schemas.microsoft.com/office/drawing/2014/main" id="{837F1705-C9AA-47F7-92F9-9572850970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55322" y="4540128"/>
            <a:ext cx="684714" cy="243712"/>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8F64DBC5-4A99-4E80-9EF1-4601DD21C5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52415" y="4540128"/>
            <a:ext cx="684714" cy="243712"/>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9BA4E4F6-7954-41A7-AAF8-FCEE416DF6E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82734" y="4562833"/>
            <a:ext cx="684714" cy="243712"/>
          </a:xfrm>
          <a:prstGeom prst="rect">
            <a:avLst/>
          </a:prstGeom>
        </p:spPr>
      </p:pic>
      <p:sp>
        <p:nvSpPr>
          <p:cNvPr id="5" name="Rectangle 4">
            <a:extLst>
              <a:ext uri="{FF2B5EF4-FFF2-40B4-BE49-F238E27FC236}">
                <a16:creationId xmlns:a16="http://schemas.microsoft.com/office/drawing/2014/main" id="{BFF901AA-55DE-458C-85A7-286F09028611}"/>
              </a:ext>
            </a:extLst>
          </p:cNvPr>
          <p:cNvSpPr/>
          <p:nvPr/>
        </p:nvSpPr>
        <p:spPr>
          <a:xfrm>
            <a:off x="220717" y="5879952"/>
            <a:ext cx="12192000" cy="954107"/>
          </a:xfrm>
          <a:prstGeom prst="rect">
            <a:avLst/>
          </a:prstGeom>
        </p:spPr>
        <p:txBody>
          <a:bodyPr wrap="square">
            <a:spAutoFit/>
          </a:bodyPr>
          <a:lstStyle/>
          <a:p>
            <a:r>
              <a:rPr lang="en-US" sz="1400" dirty="0">
                <a:latin typeface="Proxima Nova" panose="02000506030000020004" pitchFamily="2" charset="0"/>
              </a:rPr>
              <a:t>Fig 4.d. IDP camp expansion into former agricultural land, 2017-2019, Idlib Governorate</a:t>
            </a:r>
            <a:br>
              <a:rPr lang="en-US" sz="1400" dirty="0">
                <a:latin typeface="Proxima Nova" panose="02000506030000020004" pitchFamily="2" charset="0"/>
              </a:rPr>
            </a:br>
            <a:r>
              <a:rPr lang="en-US" sz="1400" dirty="0">
                <a:latin typeface="Proxima Nova" panose="02000506030000020004" pitchFamily="2" charset="0"/>
              </a:rPr>
              <a:t>Composite of Figs 4a/b/c. Satellite imagery acquired 27 September 2017 (3.a), 26 September 2018 (3.b), 2 December 2019 (3.c).</a:t>
            </a:r>
          </a:p>
          <a:p>
            <a:endParaRPr lang="en-US" sz="1400" dirty="0">
              <a:latin typeface="Proxima Nova" panose="02000506030000020004" pitchFamily="2" charset="0"/>
            </a:endParaRPr>
          </a:p>
          <a:p>
            <a:r>
              <a:rPr lang="en-US" sz="1400" dirty="0">
                <a:latin typeface="Proxima Nova" panose="02000506030000020004" pitchFamily="2" charset="0"/>
              </a:rPr>
              <a:t>Satellite imagery ©2020 DigitalGlobe</a:t>
            </a:r>
          </a:p>
        </p:txBody>
      </p:sp>
    </p:spTree>
    <p:extLst>
      <p:ext uri="{BB962C8B-B14F-4D97-AF65-F5344CB8AC3E}">
        <p14:creationId xmlns:p14="http://schemas.microsoft.com/office/powerpoint/2010/main" val="1384707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uilding, sitting, computer, circuit&#10;&#10;Description automatically generated">
            <a:extLst>
              <a:ext uri="{FF2B5EF4-FFF2-40B4-BE49-F238E27FC236}">
                <a16:creationId xmlns:a16="http://schemas.microsoft.com/office/drawing/2014/main" id="{8570F4C3-14AC-D341-8E0E-387DA20B29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707CBB8A-AA04-C048-A325-4B2C836EEC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0035" y="6383201"/>
            <a:ext cx="1039906" cy="370136"/>
          </a:xfrm>
          <a:prstGeom prst="rect">
            <a:avLst/>
          </a:prstGeom>
        </p:spPr>
      </p:pic>
      <p:sp>
        <p:nvSpPr>
          <p:cNvPr id="2" name="TextBox 1">
            <a:extLst>
              <a:ext uri="{FF2B5EF4-FFF2-40B4-BE49-F238E27FC236}">
                <a16:creationId xmlns:a16="http://schemas.microsoft.com/office/drawing/2014/main" id="{7707DCB8-EE2C-FE40-A3D0-3A8A04A113D5}"/>
              </a:ext>
            </a:extLst>
          </p:cNvPr>
          <p:cNvSpPr txBox="1"/>
          <p:nvPr/>
        </p:nvSpPr>
        <p:spPr>
          <a:xfrm>
            <a:off x="6758609" y="3995668"/>
            <a:ext cx="5321332" cy="2862322"/>
          </a:xfrm>
          <a:prstGeom prst="rect">
            <a:avLst/>
          </a:prstGeom>
          <a:noFill/>
        </p:spPr>
        <p:txBody>
          <a:bodyPr wrap="square" rtlCol="0">
            <a:spAutoFit/>
          </a:bodyPr>
          <a:lstStyle/>
          <a:p>
            <a:r>
              <a:rPr lang="en-US" dirty="0">
                <a:solidFill>
                  <a:schemeClr val="bg1"/>
                </a:solidFill>
                <a:latin typeface="Proxima Nova" panose="02000506030000020004" pitchFamily="2" charset="0"/>
              </a:rPr>
              <a:t>Fig 5. Construction of new structures underway, Idlib Governorate | 2 December 2019</a:t>
            </a:r>
          </a:p>
          <a:p>
            <a:endParaRPr lang="en-US" dirty="0">
              <a:solidFill>
                <a:schemeClr val="bg1"/>
              </a:solidFill>
            </a:endParaRPr>
          </a:p>
          <a:p>
            <a:r>
              <a:rPr lang="en-US" dirty="0">
                <a:solidFill>
                  <a:schemeClr val="bg1"/>
                </a:solidFill>
                <a:latin typeface="Proxima Nova" panose="02000506030000020004" pitchFamily="2" charset="0"/>
              </a:rPr>
              <a:t>Additional building foundations are also visible: outside walls and room divisions are visible, and a roof does not appear to have been placed. The length of the shadows cast by the structures are considerably tall and could potentially be more than one story in height.</a:t>
            </a:r>
          </a:p>
          <a:p>
            <a:endParaRPr lang="en-US" dirty="0">
              <a:solidFill>
                <a:schemeClr val="bg1"/>
              </a:solidFill>
              <a:latin typeface="Proxima Nova" panose="02000506030000020004" pitchFamily="2" charset="0"/>
            </a:endParaRPr>
          </a:p>
        </p:txBody>
      </p:sp>
    </p:spTree>
    <p:extLst>
      <p:ext uri="{BB962C8B-B14F-4D97-AF65-F5344CB8AC3E}">
        <p14:creationId xmlns:p14="http://schemas.microsoft.com/office/powerpoint/2010/main" val="466452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1E83669-7539-41A6-8C13-EDBFDEE3234E}"/>
              </a:ext>
            </a:extLst>
          </p:cNvPr>
          <p:cNvSpPr txBox="1">
            <a:spLocks/>
          </p:cNvSpPr>
          <p:nvPr/>
        </p:nvSpPr>
        <p:spPr>
          <a:xfrm>
            <a:off x="838200" y="26757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Proxima Nova" panose="02000506030000020004" pitchFamily="2" charset="0"/>
              </a:rPr>
              <a:t>Displacement Camp B, Idlib Governorate</a:t>
            </a:r>
          </a:p>
        </p:txBody>
      </p:sp>
    </p:spTree>
    <p:extLst>
      <p:ext uri="{BB962C8B-B14F-4D97-AF65-F5344CB8AC3E}">
        <p14:creationId xmlns:p14="http://schemas.microsoft.com/office/powerpoint/2010/main" val="2355323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itting, table, covered, old&#10;&#10;Description automatically generated">
            <a:extLst>
              <a:ext uri="{FF2B5EF4-FFF2-40B4-BE49-F238E27FC236}">
                <a16:creationId xmlns:a16="http://schemas.microsoft.com/office/drawing/2014/main" id="{968D2C0E-D923-7D49-BC17-11E94614EC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44030AE7-C73A-AF48-9EC7-8C669EA1E0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0035" y="6383201"/>
            <a:ext cx="1039906" cy="370136"/>
          </a:xfrm>
          <a:prstGeom prst="rect">
            <a:avLst/>
          </a:prstGeom>
        </p:spPr>
      </p:pic>
      <p:sp>
        <p:nvSpPr>
          <p:cNvPr id="2" name="Rectangle 1">
            <a:extLst>
              <a:ext uri="{FF2B5EF4-FFF2-40B4-BE49-F238E27FC236}">
                <a16:creationId xmlns:a16="http://schemas.microsoft.com/office/drawing/2014/main" id="{57F052AA-78B7-CA45-87E4-2DA833260F20}"/>
              </a:ext>
            </a:extLst>
          </p:cNvPr>
          <p:cNvSpPr/>
          <p:nvPr/>
        </p:nvSpPr>
        <p:spPr>
          <a:xfrm>
            <a:off x="238539" y="212179"/>
            <a:ext cx="6096000" cy="646331"/>
          </a:xfrm>
          <a:prstGeom prst="rect">
            <a:avLst/>
          </a:prstGeom>
        </p:spPr>
        <p:txBody>
          <a:bodyPr>
            <a:spAutoFit/>
          </a:bodyPr>
          <a:lstStyle/>
          <a:p>
            <a:r>
              <a:rPr lang="en-US" dirty="0">
                <a:solidFill>
                  <a:schemeClr val="bg1"/>
                </a:solidFill>
              </a:rPr>
              <a:t>Fig 6.a. Displacement camp B, Idlib Governorate</a:t>
            </a:r>
            <a:br>
              <a:rPr lang="en-US" dirty="0">
                <a:solidFill>
                  <a:schemeClr val="bg1"/>
                </a:solidFill>
              </a:rPr>
            </a:br>
            <a:r>
              <a:rPr lang="en-US" dirty="0">
                <a:solidFill>
                  <a:schemeClr val="bg1"/>
                </a:solidFill>
              </a:rPr>
              <a:t>27 September 2017</a:t>
            </a:r>
          </a:p>
        </p:txBody>
      </p:sp>
    </p:spTree>
    <p:extLst>
      <p:ext uri="{BB962C8B-B14F-4D97-AF65-F5344CB8AC3E}">
        <p14:creationId xmlns:p14="http://schemas.microsoft.com/office/powerpoint/2010/main" val="685588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D2C0E-D923-7D49-BC17-11E94614EC4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714"/>
            <a:ext cx="12193270" cy="6857286"/>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18553225-B39A-6546-9B6A-1BB9891E2F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0035" y="6383201"/>
            <a:ext cx="1039906" cy="370136"/>
          </a:xfrm>
          <a:prstGeom prst="rect">
            <a:avLst/>
          </a:prstGeom>
        </p:spPr>
      </p:pic>
      <p:sp>
        <p:nvSpPr>
          <p:cNvPr id="5" name="Rectangle 4">
            <a:extLst>
              <a:ext uri="{FF2B5EF4-FFF2-40B4-BE49-F238E27FC236}">
                <a16:creationId xmlns:a16="http://schemas.microsoft.com/office/drawing/2014/main" id="{93CC7F2E-6F17-F04B-BB04-7A13ECF1DA25}"/>
              </a:ext>
            </a:extLst>
          </p:cNvPr>
          <p:cNvSpPr/>
          <p:nvPr/>
        </p:nvSpPr>
        <p:spPr>
          <a:xfrm>
            <a:off x="238539" y="212179"/>
            <a:ext cx="6096000" cy="646331"/>
          </a:xfrm>
          <a:prstGeom prst="rect">
            <a:avLst/>
          </a:prstGeom>
        </p:spPr>
        <p:txBody>
          <a:bodyPr>
            <a:spAutoFit/>
          </a:bodyPr>
          <a:lstStyle/>
          <a:p>
            <a:r>
              <a:rPr lang="en-US" dirty="0">
                <a:solidFill>
                  <a:schemeClr val="bg1"/>
                </a:solidFill>
              </a:rPr>
              <a:t>Fig 6.b. Displacement camp B, Idlib Governorate</a:t>
            </a:r>
            <a:br>
              <a:rPr lang="en-US" dirty="0">
                <a:solidFill>
                  <a:schemeClr val="bg1"/>
                </a:solidFill>
              </a:rPr>
            </a:br>
            <a:r>
              <a:rPr lang="en-US" dirty="0">
                <a:solidFill>
                  <a:schemeClr val="bg1"/>
                </a:solidFill>
              </a:rPr>
              <a:t>27 September 2017</a:t>
            </a:r>
          </a:p>
        </p:txBody>
      </p:sp>
    </p:spTree>
    <p:extLst>
      <p:ext uri="{BB962C8B-B14F-4D97-AF65-F5344CB8AC3E}">
        <p14:creationId xmlns:p14="http://schemas.microsoft.com/office/powerpoint/2010/main" val="1134404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erial view of a stone building&#10;&#10;Description automatically generated">
            <a:extLst>
              <a:ext uri="{FF2B5EF4-FFF2-40B4-BE49-F238E27FC236}">
                <a16:creationId xmlns:a16="http://schemas.microsoft.com/office/drawing/2014/main" id="{F19F2F32-CCD8-7642-9134-77C360DF2E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02"/>
            <a:ext cx="12192000" cy="6856796"/>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3B6E6791-D3A7-FF48-B0E8-6AC0FCF814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0035" y="6383201"/>
            <a:ext cx="1039906" cy="370136"/>
          </a:xfrm>
          <a:prstGeom prst="rect">
            <a:avLst/>
          </a:prstGeom>
        </p:spPr>
      </p:pic>
      <p:sp>
        <p:nvSpPr>
          <p:cNvPr id="6" name="Rectangle 5">
            <a:extLst>
              <a:ext uri="{FF2B5EF4-FFF2-40B4-BE49-F238E27FC236}">
                <a16:creationId xmlns:a16="http://schemas.microsoft.com/office/drawing/2014/main" id="{20578F84-1E0B-7643-9B73-B2BCF22FF85E}"/>
              </a:ext>
            </a:extLst>
          </p:cNvPr>
          <p:cNvSpPr/>
          <p:nvPr/>
        </p:nvSpPr>
        <p:spPr>
          <a:xfrm>
            <a:off x="238539" y="212179"/>
            <a:ext cx="6096000" cy="646331"/>
          </a:xfrm>
          <a:prstGeom prst="rect">
            <a:avLst/>
          </a:prstGeom>
        </p:spPr>
        <p:txBody>
          <a:bodyPr>
            <a:spAutoFit/>
          </a:bodyPr>
          <a:lstStyle/>
          <a:p>
            <a:r>
              <a:rPr lang="en-US" dirty="0">
                <a:solidFill>
                  <a:schemeClr val="bg1"/>
                </a:solidFill>
              </a:rPr>
              <a:t>Fig 6c. Displacement camp B, Idlib Governorate</a:t>
            </a:r>
            <a:br>
              <a:rPr lang="en-US" dirty="0">
                <a:solidFill>
                  <a:schemeClr val="bg1"/>
                </a:solidFill>
              </a:rPr>
            </a:br>
            <a:r>
              <a:rPr lang="en-US" dirty="0">
                <a:solidFill>
                  <a:schemeClr val="bg1"/>
                </a:solidFill>
              </a:rPr>
              <a:t>27 September 2017</a:t>
            </a:r>
          </a:p>
        </p:txBody>
      </p:sp>
    </p:spTree>
    <p:extLst>
      <p:ext uri="{BB962C8B-B14F-4D97-AF65-F5344CB8AC3E}">
        <p14:creationId xmlns:p14="http://schemas.microsoft.com/office/powerpoint/2010/main" val="4180754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422CA-C125-9642-9469-20731B805524}"/>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b="1"/>
              <a:t>What Can (and Can’t) Be Seen</a:t>
            </a:r>
          </a:p>
        </p:txBody>
      </p:sp>
      <p:cxnSp>
        <p:nvCxnSpPr>
          <p:cNvPr id="15"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6E6520-905C-DB42-A941-BD0F4290A019}"/>
              </a:ext>
            </a:extLst>
          </p:cNvPr>
          <p:cNvSpPr>
            <a:spLocks noGrp="1"/>
          </p:cNvSpPr>
          <p:nvPr>
            <p:ph sz="half" idx="1"/>
          </p:nvPr>
        </p:nvSpPr>
        <p:spPr>
          <a:xfrm>
            <a:off x="655320" y="2575042"/>
            <a:ext cx="5120113" cy="2474031"/>
          </a:xfrm>
        </p:spPr>
        <p:txBody>
          <a:bodyPr vert="horz" lIns="91440" tIns="45720" rIns="91440" bIns="45720" rtlCol="0">
            <a:noAutofit/>
          </a:bodyPr>
          <a:lstStyle/>
          <a:p>
            <a:pPr marL="0" indent="0">
              <a:lnSpc>
                <a:spcPct val="120000"/>
              </a:lnSpc>
              <a:buNone/>
            </a:pPr>
            <a:r>
              <a:rPr lang="en-US" sz="1800" dirty="0"/>
              <a:t>It is important to note that those most exposed to the elements, without any form of tarping or shelter, cannot be clearly perceived via the commercial-grade imagery available to humanitarians and NGOs. </a:t>
            </a:r>
          </a:p>
          <a:p>
            <a:pPr marL="0" indent="0">
              <a:lnSpc>
                <a:spcPct val="120000"/>
              </a:lnSpc>
              <a:buNone/>
            </a:pPr>
            <a:r>
              <a:rPr lang="en-US" sz="1800" dirty="0"/>
              <a:t>OCHA and aid organizations estimate that 60 percent of IDPs are children, and that tens of thousands are exposed and without shelter. </a:t>
            </a:r>
          </a:p>
        </p:txBody>
      </p:sp>
      <p:pic>
        <p:nvPicPr>
          <p:cNvPr id="6" name="Content Placeholder 5" descr="A group of people walking down a dirt road&#10;&#10;Description automatically generated">
            <a:extLst>
              <a:ext uri="{FF2B5EF4-FFF2-40B4-BE49-F238E27FC236}">
                <a16:creationId xmlns:a16="http://schemas.microsoft.com/office/drawing/2014/main" id="{78D92CB0-65EF-034C-9853-88F603E241A2}"/>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A1B05863-A772-7E41-BA46-5F98E1465598}"/>
              </a:ext>
            </a:extLst>
          </p:cNvPr>
          <p:cNvSpPr txBox="1"/>
          <p:nvPr/>
        </p:nvSpPr>
        <p:spPr>
          <a:xfrm>
            <a:off x="655320" y="6029739"/>
            <a:ext cx="5579165" cy="276999"/>
          </a:xfrm>
          <a:prstGeom prst="rect">
            <a:avLst/>
          </a:prstGeom>
          <a:noFill/>
        </p:spPr>
        <p:txBody>
          <a:bodyPr wrap="square" rtlCol="0">
            <a:spAutoFit/>
          </a:bodyPr>
          <a:lstStyle/>
          <a:p>
            <a:r>
              <a:rPr lang="en-US" sz="1200" dirty="0">
                <a:latin typeface="Proxima Nova" panose="02000506030000020004" pitchFamily="2" charset="0"/>
              </a:rPr>
              <a:t>Image ©2016 World Vision/photo by Jon Warren</a:t>
            </a:r>
          </a:p>
        </p:txBody>
      </p:sp>
    </p:spTree>
    <p:extLst>
      <p:ext uri="{BB962C8B-B14F-4D97-AF65-F5344CB8AC3E}">
        <p14:creationId xmlns:p14="http://schemas.microsoft.com/office/powerpoint/2010/main" val="4082235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0D85B-9203-C748-A576-2D3D2CE6B07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8215" y="1485548"/>
            <a:ext cx="3524996" cy="1981585"/>
          </a:xfrm>
          <a:prstGeom prst="rect">
            <a:avLst/>
          </a:prstGeom>
        </p:spPr>
      </p:pic>
      <p:pic>
        <p:nvPicPr>
          <p:cNvPr id="4" name="Picture 3">
            <a:extLst>
              <a:ext uri="{FF2B5EF4-FFF2-40B4-BE49-F238E27FC236}">
                <a16:creationId xmlns:a16="http://schemas.microsoft.com/office/drawing/2014/main" id="{16BD47DB-D123-9A43-BE3F-E16E6356B11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11957" y="1485498"/>
            <a:ext cx="3534782" cy="1987901"/>
          </a:xfrm>
          <a:prstGeom prst="rect">
            <a:avLst/>
          </a:prstGeom>
        </p:spPr>
      </p:pic>
      <p:pic>
        <p:nvPicPr>
          <p:cNvPr id="6" name="Picture 5">
            <a:extLst>
              <a:ext uri="{FF2B5EF4-FFF2-40B4-BE49-F238E27FC236}">
                <a16:creationId xmlns:a16="http://schemas.microsoft.com/office/drawing/2014/main" id="{E32EAD94-D31F-CA47-8981-2E1193F2578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63051" y="1490836"/>
            <a:ext cx="3515689" cy="1977227"/>
          </a:xfrm>
          <a:prstGeom prst="rect">
            <a:avLst/>
          </a:prstGeom>
        </p:spPr>
      </p:pic>
      <p:sp>
        <p:nvSpPr>
          <p:cNvPr id="2" name="TextBox 1">
            <a:extLst>
              <a:ext uri="{FF2B5EF4-FFF2-40B4-BE49-F238E27FC236}">
                <a16:creationId xmlns:a16="http://schemas.microsoft.com/office/drawing/2014/main" id="{ACDE5A62-CA93-3E45-A54C-B84B90335A66}"/>
              </a:ext>
            </a:extLst>
          </p:cNvPr>
          <p:cNvSpPr txBox="1"/>
          <p:nvPr/>
        </p:nvSpPr>
        <p:spPr>
          <a:xfrm>
            <a:off x="818147" y="4491796"/>
            <a:ext cx="2598821" cy="369332"/>
          </a:xfrm>
          <a:prstGeom prst="rect">
            <a:avLst/>
          </a:prstGeom>
          <a:noFill/>
        </p:spPr>
        <p:txBody>
          <a:bodyPr wrap="square" rtlCol="0">
            <a:spAutoFit/>
          </a:bodyPr>
          <a:lstStyle/>
          <a:p>
            <a:pPr algn="ctr"/>
            <a:r>
              <a:rPr lang="en-US">
                <a:latin typeface="Proxima Nova" panose="02000506030000020004" pitchFamily="2" charset="0"/>
              </a:rPr>
              <a:t>27 September 2017</a:t>
            </a:r>
          </a:p>
        </p:txBody>
      </p:sp>
      <p:sp>
        <p:nvSpPr>
          <p:cNvPr id="8" name="TextBox 7">
            <a:extLst>
              <a:ext uri="{FF2B5EF4-FFF2-40B4-BE49-F238E27FC236}">
                <a16:creationId xmlns:a16="http://schemas.microsoft.com/office/drawing/2014/main" id="{C69C3F6C-91D2-6E4A-BAD6-D95F039C8EDD}"/>
              </a:ext>
            </a:extLst>
          </p:cNvPr>
          <p:cNvSpPr txBox="1"/>
          <p:nvPr/>
        </p:nvSpPr>
        <p:spPr>
          <a:xfrm>
            <a:off x="4779937" y="4491796"/>
            <a:ext cx="2598821" cy="369332"/>
          </a:xfrm>
          <a:prstGeom prst="rect">
            <a:avLst/>
          </a:prstGeom>
          <a:noFill/>
        </p:spPr>
        <p:txBody>
          <a:bodyPr wrap="square" rtlCol="0">
            <a:spAutoFit/>
          </a:bodyPr>
          <a:lstStyle/>
          <a:p>
            <a:pPr algn="ctr"/>
            <a:r>
              <a:rPr lang="en-US">
                <a:latin typeface="Proxima Nova" panose="02000506030000020004" pitchFamily="2" charset="0"/>
              </a:rPr>
              <a:t>26 September 2018</a:t>
            </a:r>
          </a:p>
        </p:txBody>
      </p:sp>
      <p:sp>
        <p:nvSpPr>
          <p:cNvPr id="9" name="TextBox 8">
            <a:extLst>
              <a:ext uri="{FF2B5EF4-FFF2-40B4-BE49-F238E27FC236}">
                <a16:creationId xmlns:a16="http://schemas.microsoft.com/office/drawing/2014/main" id="{ED1E27D7-BC64-3A45-A1D5-8C1060A76178}"/>
              </a:ext>
            </a:extLst>
          </p:cNvPr>
          <p:cNvSpPr txBox="1"/>
          <p:nvPr/>
        </p:nvSpPr>
        <p:spPr>
          <a:xfrm>
            <a:off x="8741727" y="4491796"/>
            <a:ext cx="2598821" cy="369332"/>
          </a:xfrm>
          <a:prstGeom prst="rect">
            <a:avLst/>
          </a:prstGeom>
          <a:noFill/>
        </p:spPr>
        <p:txBody>
          <a:bodyPr wrap="square" rtlCol="0">
            <a:spAutoFit/>
          </a:bodyPr>
          <a:lstStyle/>
          <a:p>
            <a:pPr algn="ctr"/>
            <a:r>
              <a:rPr lang="en-US">
                <a:latin typeface="Proxima Nova" panose="02000506030000020004" pitchFamily="2" charset="0"/>
              </a:rPr>
              <a:t>2 December 2019</a:t>
            </a:r>
          </a:p>
        </p:txBody>
      </p:sp>
      <p:pic>
        <p:nvPicPr>
          <p:cNvPr id="10" name="Picture 9" descr="A picture containing drawing&#10;&#10;Description automatically generated">
            <a:extLst>
              <a:ext uri="{FF2B5EF4-FFF2-40B4-BE49-F238E27FC236}">
                <a16:creationId xmlns:a16="http://schemas.microsoft.com/office/drawing/2014/main" id="{8CCF705D-F97D-48E5-ABEC-9A08C956A5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26730" y="3185843"/>
            <a:ext cx="684714" cy="243712"/>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01E3D8B2-C896-4C25-AE85-D69040D1CB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2927" y="3174908"/>
            <a:ext cx="684714" cy="243712"/>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9F7B0189-8549-47D5-B3E7-C4F68797D4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56448" y="3152267"/>
            <a:ext cx="684714" cy="243712"/>
          </a:xfrm>
          <a:prstGeom prst="rect">
            <a:avLst/>
          </a:prstGeom>
        </p:spPr>
      </p:pic>
      <p:sp>
        <p:nvSpPr>
          <p:cNvPr id="13" name="Rectangle 12">
            <a:extLst>
              <a:ext uri="{FF2B5EF4-FFF2-40B4-BE49-F238E27FC236}">
                <a16:creationId xmlns:a16="http://schemas.microsoft.com/office/drawing/2014/main" id="{FB2C715B-BB7E-374A-BB0E-8E5283A16206}"/>
              </a:ext>
            </a:extLst>
          </p:cNvPr>
          <p:cNvSpPr/>
          <p:nvPr/>
        </p:nvSpPr>
        <p:spPr>
          <a:xfrm>
            <a:off x="317092" y="5560008"/>
            <a:ext cx="11324070" cy="830997"/>
          </a:xfrm>
          <a:prstGeom prst="rect">
            <a:avLst/>
          </a:prstGeom>
        </p:spPr>
        <p:txBody>
          <a:bodyPr wrap="square">
            <a:spAutoFit/>
          </a:bodyPr>
          <a:lstStyle/>
          <a:p>
            <a:r>
              <a:rPr lang="en-US" sz="1200" dirty="0"/>
              <a:t>Fig 6.d. IDP camp formalization, expansion, and density increase, Idlib Governorate</a:t>
            </a:r>
            <a:br>
              <a:rPr lang="en-US" sz="1200" dirty="0">
                <a:latin typeface="Proxima Nova" panose="02000506030000020004" pitchFamily="2" charset="0"/>
              </a:rPr>
            </a:br>
            <a:r>
              <a:rPr lang="en-US" sz="1200" dirty="0">
                <a:latin typeface="Proxima Nova" panose="02000506030000020004" pitchFamily="2" charset="0"/>
              </a:rPr>
              <a:t>Although growth is apparent between 2017 and 2018, by 2 December 2019 this site has expanded at a far more rapid pace consistent with reports of IDP influx.</a:t>
            </a:r>
          </a:p>
          <a:p>
            <a:endParaRPr lang="en-US" sz="1200" dirty="0">
              <a:latin typeface="Proxima Nova" panose="02000506030000020004" pitchFamily="2" charset="0"/>
            </a:endParaRPr>
          </a:p>
          <a:p>
            <a:r>
              <a:rPr lang="en-US" sz="1200" dirty="0">
                <a:latin typeface="Proxima Nova" panose="02000506030000020004" pitchFamily="2" charset="0"/>
              </a:rPr>
              <a:t>Satellite imagery ©2020 DigitalGlobe</a:t>
            </a:r>
          </a:p>
        </p:txBody>
      </p:sp>
    </p:spTree>
    <p:extLst>
      <p:ext uri="{BB962C8B-B14F-4D97-AF65-F5344CB8AC3E}">
        <p14:creationId xmlns:p14="http://schemas.microsoft.com/office/powerpoint/2010/main" val="1088220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tone wall&#10;&#10;Description automatically generated">
            <a:extLst>
              <a:ext uri="{FF2B5EF4-FFF2-40B4-BE49-F238E27FC236}">
                <a16:creationId xmlns:a16="http://schemas.microsoft.com/office/drawing/2014/main" id="{C6F875AC-485F-2A49-B737-0949370E80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98"/>
            <a:ext cx="12192000" cy="6854803"/>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D9A133EF-6780-B04A-BE24-4EDB4423EE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0035" y="6383201"/>
            <a:ext cx="1039906" cy="370136"/>
          </a:xfrm>
          <a:prstGeom prst="rect">
            <a:avLst/>
          </a:prstGeom>
        </p:spPr>
      </p:pic>
      <p:sp>
        <p:nvSpPr>
          <p:cNvPr id="6" name="Rectangle 5">
            <a:extLst>
              <a:ext uri="{FF2B5EF4-FFF2-40B4-BE49-F238E27FC236}">
                <a16:creationId xmlns:a16="http://schemas.microsoft.com/office/drawing/2014/main" id="{F9D4691E-5390-9249-9459-93FFA15C34B1}"/>
              </a:ext>
            </a:extLst>
          </p:cNvPr>
          <p:cNvSpPr/>
          <p:nvPr/>
        </p:nvSpPr>
        <p:spPr>
          <a:xfrm>
            <a:off x="7460973" y="5830007"/>
            <a:ext cx="4618968" cy="646331"/>
          </a:xfrm>
          <a:prstGeom prst="rect">
            <a:avLst/>
          </a:prstGeom>
        </p:spPr>
        <p:txBody>
          <a:bodyPr wrap="square">
            <a:spAutoFit/>
          </a:bodyPr>
          <a:lstStyle/>
          <a:p>
            <a:r>
              <a:rPr lang="en-US" dirty="0">
                <a:solidFill>
                  <a:schemeClr val="bg1"/>
                </a:solidFill>
              </a:rPr>
              <a:t>Fig 7a. Displacement camp B (detail), Idlib Governorate | 27 September 2017</a:t>
            </a:r>
          </a:p>
        </p:txBody>
      </p:sp>
    </p:spTree>
    <p:extLst>
      <p:ext uri="{BB962C8B-B14F-4D97-AF65-F5344CB8AC3E}">
        <p14:creationId xmlns:p14="http://schemas.microsoft.com/office/powerpoint/2010/main" val="3806155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tone wall&#10;&#10;Description automatically generated">
            <a:extLst>
              <a:ext uri="{FF2B5EF4-FFF2-40B4-BE49-F238E27FC236}">
                <a16:creationId xmlns:a16="http://schemas.microsoft.com/office/drawing/2014/main" id="{48D3C8E3-2970-8244-8ABA-4B1E63F3A1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097"/>
            <a:ext cx="12192000" cy="6849806"/>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2DFC260D-5F2A-4A40-9C87-059D7D74BC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0035" y="6383201"/>
            <a:ext cx="1039906" cy="370136"/>
          </a:xfrm>
          <a:prstGeom prst="rect">
            <a:avLst/>
          </a:prstGeom>
        </p:spPr>
      </p:pic>
      <p:sp>
        <p:nvSpPr>
          <p:cNvPr id="6" name="Rectangle 5">
            <a:extLst>
              <a:ext uri="{FF2B5EF4-FFF2-40B4-BE49-F238E27FC236}">
                <a16:creationId xmlns:a16="http://schemas.microsoft.com/office/drawing/2014/main" id="{989FEC60-2BBE-CE4B-9FEC-A1693252A313}"/>
              </a:ext>
            </a:extLst>
          </p:cNvPr>
          <p:cNvSpPr/>
          <p:nvPr/>
        </p:nvSpPr>
        <p:spPr>
          <a:xfrm>
            <a:off x="7460973" y="5830007"/>
            <a:ext cx="4618968" cy="923330"/>
          </a:xfrm>
          <a:prstGeom prst="rect">
            <a:avLst/>
          </a:prstGeom>
        </p:spPr>
        <p:txBody>
          <a:bodyPr wrap="square">
            <a:spAutoFit/>
          </a:bodyPr>
          <a:lstStyle/>
          <a:p>
            <a:r>
              <a:rPr lang="en-US" dirty="0">
                <a:solidFill>
                  <a:schemeClr val="bg1"/>
                </a:solidFill>
              </a:rPr>
              <a:t>Fig 7c. IDP camp expansion of informal settlement, Idlib Governorate</a:t>
            </a:r>
            <a:br>
              <a:rPr lang="en-US" dirty="0">
                <a:solidFill>
                  <a:schemeClr val="bg1"/>
                </a:solidFill>
              </a:rPr>
            </a:br>
            <a:r>
              <a:rPr lang="en-US" dirty="0">
                <a:solidFill>
                  <a:schemeClr val="bg1"/>
                </a:solidFill>
              </a:rPr>
              <a:t>27 September 2017</a:t>
            </a:r>
          </a:p>
        </p:txBody>
      </p:sp>
    </p:spTree>
    <p:extLst>
      <p:ext uri="{BB962C8B-B14F-4D97-AF65-F5344CB8AC3E}">
        <p14:creationId xmlns:p14="http://schemas.microsoft.com/office/powerpoint/2010/main" val="613115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bird, street, food&#10;&#10;Description automatically generated">
            <a:extLst>
              <a:ext uri="{FF2B5EF4-FFF2-40B4-BE49-F238E27FC236}">
                <a16:creationId xmlns:a16="http://schemas.microsoft.com/office/drawing/2014/main" id="{32C4336A-C0DA-604D-8DF7-CB9882B055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59"/>
            <a:ext cx="12192000" cy="6856081"/>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82C9CBD6-043E-E941-BA1B-64890D1610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0035" y="6383201"/>
            <a:ext cx="1039906" cy="370136"/>
          </a:xfrm>
          <a:prstGeom prst="rect">
            <a:avLst/>
          </a:prstGeom>
        </p:spPr>
      </p:pic>
      <p:sp>
        <p:nvSpPr>
          <p:cNvPr id="5" name="Rectangle 4">
            <a:extLst>
              <a:ext uri="{FF2B5EF4-FFF2-40B4-BE49-F238E27FC236}">
                <a16:creationId xmlns:a16="http://schemas.microsoft.com/office/drawing/2014/main" id="{69FEF060-67F0-E446-81ED-50B6B3DE1FE5}"/>
              </a:ext>
            </a:extLst>
          </p:cNvPr>
          <p:cNvSpPr/>
          <p:nvPr/>
        </p:nvSpPr>
        <p:spPr>
          <a:xfrm>
            <a:off x="7460973" y="5830007"/>
            <a:ext cx="4618968" cy="923330"/>
          </a:xfrm>
          <a:prstGeom prst="rect">
            <a:avLst/>
          </a:prstGeom>
        </p:spPr>
        <p:txBody>
          <a:bodyPr wrap="square">
            <a:spAutoFit/>
          </a:bodyPr>
          <a:lstStyle/>
          <a:p>
            <a:r>
              <a:rPr lang="en-US" dirty="0">
                <a:solidFill>
                  <a:schemeClr val="bg1"/>
                </a:solidFill>
              </a:rPr>
              <a:t>Fig 7c. Formalization, expansion and density increase, Idlib Governorate</a:t>
            </a:r>
            <a:br>
              <a:rPr lang="en-US" dirty="0">
                <a:solidFill>
                  <a:schemeClr val="bg1"/>
                </a:solidFill>
              </a:rPr>
            </a:br>
            <a:r>
              <a:rPr lang="en-US" dirty="0">
                <a:solidFill>
                  <a:schemeClr val="bg1"/>
                </a:solidFill>
              </a:rPr>
              <a:t>27 September 2017</a:t>
            </a:r>
          </a:p>
        </p:txBody>
      </p:sp>
    </p:spTree>
    <p:extLst>
      <p:ext uri="{BB962C8B-B14F-4D97-AF65-F5344CB8AC3E}">
        <p14:creationId xmlns:p14="http://schemas.microsoft.com/office/powerpoint/2010/main" val="2571256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0D85B-9203-C748-A576-2D3D2CE6B07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9767" y="1443026"/>
            <a:ext cx="3783018" cy="2126956"/>
          </a:xfrm>
          <a:prstGeom prst="rect">
            <a:avLst/>
          </a:prstGeom>
        </p:spPr>
      </p:pic>
      <p:pic>
        <p:nvPicPr>
          <p:cNvPr id="4" name="Picture 3">
            <a:extLst>
              <a:ext uri="{FF2B5EF4-FFF2-40B4-BE49-F238E27FC236}">
                <a16:creationId xmlns:a16="http://schemas.microsoft.com/office/drawing/2014/main" id="{16BD47DB-D123-9A43-BE3F-E16E6356B11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36512" y="1448417"/>
            <a:ext cx="3794096" cy="2131629"/>
          </a:xfrm>
          <a:prstGeom prst="rect">
            <a:avLst/>
          </a:prstGeom>
        </p:spPr>
      </p:pic>
      <p:pic>
        <p:nvPicPr>
          <p:cNvPr id="6" name="Picture 5">
            <a:extLst>
              <a:ext uri="{FF2B5EF4-FFF2-40B4-BE49-F238E27FC236}">
                <a16:creationId xmlns:a16="http://schemas.microsoft.com/office/drawing/2014/main" id="{E32EAD94-D31F-CA47-8981-2E1193F2578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54335" y="1448417"/>
            <a:ext cx="3773603" cy="2122057"/>
          </a:xfrm>
          <a:prstGeom prst="rect">
            <a:avLst/>
          </a:prstGeom>
        </p:spPr>
      </p:pic>
      <p:sp>
        <p:nvSpPr>
          <p:cNvPr id="2" name="TextBox 1">
            <a:extLst>
              <a:ext uri="{FF2B5EF4-FFF2-40B4-BE49-F238E27FC236}">
                <a16:creationId xmlns:a16="http://schemas.microsoft.com/office/drawing/2014/main" id="{ACDE5A62-CA93-3E45-A54C-B84B90335A66}"/>
              </a:ext>
            </a:extLst>
          </p:cNvPr>
          <p:cNvSpPr txBox="1"/>
          <p:nvPr/>
        </p:nvSpPr>
        <p:spPr>
          <a:xfrm>
            <a:off x="818147" y="4443670"/>
            <a:ext cx="2598821" cy="369332"/>
          </a:xfrm>
          <a:prstGeom prst="rect">
            <a:avLst/>
          </a:prstGeom>
          <a:noFill/>
        </p:spPr>
        <p:txBody>
          <a:bodyPr wrap="square" rtlCol="0">
            <a:spAutoFit/>
          </a:bodyPr>
          <a:lstStyle/>
          <a:p>
            <a:pPr algn="ctr"/>
            <a:r>
              <a:rPr lang="en-US">
                <a:latin typeface="Proxima Nova" panose="02000506030000020004" pitchFamily="2" charset="0"/>
              </a:rPr>
              <a:t>27 September 2017</a:t>
            </a:r>
          </a:p>
        </p:txBody>
      </p:sp>
      <p:sp>
        <p:nvSpPr>
          <p:cNvPr id="8" name="TextBox 7">
            <a:extLst>
              <a:ext uri="{FF2B5EF4-FFF2-40B4-BE49-F238E27FC236}">
                <a16:creationId xmlns:a16="http://schemas.microsoft.com/office/drawing/2014/main" id="{C69C3F6C-91D2-6E4A-BAD6-D95F039C8EDD}"/>
              </a:ext>
            </a:extLst>
          </p:cNvPr>
          <p:cNvSpPr txBox="1"/>
          <p:nvPr/>
        </p:nvSpPr>
        <p:spPr>
          <a:xfrm>
            <a:off x="4779937" y="4443670"/>
            <a:ext cx="2598821" cy="369332"/>
          </a:xfrm>
          <a:prstGeom prst="rect">
            <a:avLst/>
          </a:prstGeom>
          <a:noFill/>
        </p:spPr>
        <p:txBody>
          <a:bodyPr wrap="square" rtlCol="0">
            <a:spAutoFit/>
          </a:bodyPr>
          <a:lstStyle/>
          <a:p>
            <a:pPr algn="ctr"/>
            <a:r>
              <a:rPr lang="en-US">
                <a:latin typeface="Proxima Nova" panose="02000506030000020004" pitchFamily="2" charset="0"/>
              </a:rPr>
              <a:t>26 September 2018</a:t>
            </a:r>
          </a:p>
        </p:txBody>
      </p:sp>
      <p:sp>
        <p:nvSpPr>
          <p:cNvPr id="9" name="TextBox 8">
            <a:extLst>
              <a:ext uri="{FF2B5EF4-FFF2-40B4-BE49-F238E27FC236}">
                <a16:creationId xmlns:a16="http://schemas.microsoft.com/office/drawing/2014/main" id="{ED1E27D7-BC64-3A45-A1D5-8C1060A76178}"/>
              </a:ext>
            </a:extLst>
          </p:cNvPr>
          <p:cNvSpPr txBox="1"/>
          <p:nvPr/>
        </p:nvSpPr>
        <p:spPr>
          <a:xfrm>
            <a:off x="8741727" y="4443670"/>
            <a:ext cx="2598821" cy="369332"/>
          </a:xfrm>
          <a:prstGeom prst="rect">
            <a:avLst/>
          </a:prstGeom>
          <a:noFill/>
        </p:spPr>
        <p:txBody>
          <a:bodyPr wrap="square" rtlCol="0">
            <a:spAutoFit/>
          </a:bodyPr>
          <a:lstStyle/>
          <a:p>
            <a:pPr algn="ctr"/>
            <a:r>
              <a:rPr lang="en-US">
                <a:latin typeface="Proxima Nova" panose="02000506030000020004" pitchFamily="2" charset="0"/>
              </a:rPr>
              <a:t>2 December 2019</a:t>
            </a:r>
          </a:p>
        </p:txBody>
      </p:sp>
      <p:pic>
        <p:nvPicPr>
          <p:cNvPr id="10" name="Picture 9" descr="A picture containing drawing&#10;&#10;Description automatically generated">
            <a:extLst>
              <a:ext uri="{FF2B5EF4-FFF2-40B4-BE49-F238E27FC236}">
                <a16:creationId xmlns:a16="http://schemas.microsoft.com/office/drawing/2014/main" id="{221B59FE-9D90-4FCD-9CB1-F31FB2DFC7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07541" y="3248638"/>
            <a:ext cx="684714" cy="243712"/>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0AB4F19-D051-4817-81FA-6ED860102C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7749" y="3248638"/>
            <a:ext cx="684714" cy="243712"/>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55F6345-E8D3-4C3C-A2C1-8D21A2FCA6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77519" y="3254678"/>
            <a:ext cx="684714" cy="243712"/>
          </a:xfrm>
          <a:prstGeom prst="rect">
            <a:avLst/>
          </a:prstGeom>
        </p:spPr>
      </p:pic>
      <p:sp>
        <p:nvSpPr>
          <p:cNvPr id="13" name="Rectangle 12">
            <a:extLst>
              <a:ext uri="{FF2B5EF4-FFF2-40B4-BE49-F238E27FC236}">
                <a16:creationId xmlns:a16="http://schemas.microsoft.com/office/drawing/2014/main" id="{9F325B39-A7AD-7147-A7A3-048DDE8A45E2}"/>
              </a:ext>
            </a:extLst>
          </p:cNvPr>
          <p:cNvSpPr/>
          <p:nvPr/>
        </p:nvSpPr>
        <p:spPr>
          <a:xfrm>
            <a:off x="195806" y="5676626"/>
            <a:ext cx="11324070" cy="830997"/>
          </a:xfrm>
          <a:prstGeom prst="rect">
            <a:avLst/>
          </a:prstGeom>
        </p:spPr>
        <p:txBody>
          <a:bodyPr wrap="square">
            <a:spAutoFit/>
          </a:bodyPr>
          <a:lstStyle/>
          <a:p>
            <a:r>
              <a:rPr lang="en-US" sz="1200" dirty="0">
                <a:latin typeface="Proxima Nova" panose="02000506030000020004" pitchFamily="2" charset="0"/>
              </a:rPr>
              <a:t>Fig 7.d. IDP expansion, formalization and density increase 2017-2019, Idlib Governorate</a:t>
            </a:r>
            <a:br>
              <a:rPr lang="en-US" sz="1200" dirty="0">
                <a:latin typeface="Proxima Nova" panose="02000506030000020004" pitchFamily="2" charset="0"/>
              </a:rPr>
            </a:br>
            <a:r>
              <a:rPr lang="en-US" sz="1200" dirty="0">
                <a:latin typeface="Proxima Nova" panose="02000506030000020004" pitchFamily="2" charset="0"/>
              </a:rPr>
              <a:t>Meaningful but relatively modest growth between 2017 and 2018 is dwarfed by the increase in overall camp size, formalization and density by late 2019.</a:t>
            </a:r>
          </a:p>
          <a:p>
            <a:endParaRPr lang="en-US" sz="1200" dirty="0">
              <a:latin typeface="Proxima Nova" panose="02000506030000020004" pitchFamily="2" charset="0"/>
            </a:endParaRPr>
          </a:p>
          <a:p>
            <a:r>
              <a:rPr lang="en-US" sz="1200" dirty="0">
                <a:latin typeface="Proxima Nova" panose="02000506030000020004" pitchFamily="2" charset="0"/>
              </a:rPr>
              <a:t>Satellite imagery ©2020 DigitalGlobe</a:t>
            </a:r>
          </a:p>
        </p:txBody>
      </p:sp>
    </p:spTree>
    <p:extLst>
      <p:ext uri="{BB962C8B-B14F-4D97-AF65-F5344CB8AC3E}">
        <p14:creationId xmlns:p14="http://schemas.microsoft.com/office/powerpoint/2010/main" val="4144659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descr="An aerial view of a building&#10;&#10;Description automatically generated">
            <a:extLst>
              <a:ext uri="{FF2B5EF4-FFF2-40B4-BE49-F238E27FC236}">
                <a16:creationId xmlns:a16="http://schemas.microsoft.com/office/drawing/2014/main" id="{7CBB5BC1-8CF7-B545-8AC9-E4C2121A3E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321731" y="186268"/>
            <a:ext cx="5728548" cy="6214533"/>
          </a:xfrm>
          <a:prstGeom prst="rect">
            <a:avLst/>
          </a:prstGeom>
        </p:spPr>
      </p:pic>
      <p:pic>
        <p:nvPicPr>
          <p:cNvPr id="5" name="Picture 4" descr="An aerial view of a city&#10;&#10;Description automatically generated">
            <a:extLst>
              <a:ext uri="{FF2B5EF4-FFF2-40B4-BE49-F238E27FC236}">
                <a16:creationId xmlns:a16="http://schemas.microsoft.com/office/drawing/2014/main" id="{F5E18F7F-9EC0-1B4C-88F4-B4EF4202EE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6141721" y="186268"/>
            <a:ext cx="5728547" cy="6214533"/>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397C081E-9E04-5848-B0C6-0918D45D45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17305" y="5977871"/>
            <a:ext cx="1039906" cy="37013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6A13B927-A034-AC45-95E5-1C8E4471A7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48417" y="5977871"/>
            <a:ext cx="1039906" cy="370136"/>
          </a:xfrm>
          <a:prstGeom prst="rect">
            <a:avLst/>
          </a:prstGeom>
        </p:spPr>
      </p:pic>
      <p:sp>
        <p:nvSpPr>
          <p:cNvPr id="8" name="TextBox 7">
            <a:extLst>
              <a:ext uri="{FF2B5EF4-FFF2-40B4-BE49-F238E27FC236}">
                <a16:creationId xmlns:a16="http://schemas.microsoft.com/office/drawing/2014/main" id="{C69C3F6C-91D2-6E4A-BAD6-D95F039C8EDD}"/>
              </a:ext>
            </a:extLst>
          </p:cNvPr>
          <p:cNvSpPr txBox="1"/>
          <p:nvPr/>
        </p:nvSpPr>
        <p:spPr>
          <a:xfrm>
            <a:off x="1596471" y="6434667"/>
            <a:ext cx="2598821" cy="369332"/>
          </a:xfrm>
          <a:prstGeom prst="rect">
            <a:avLst/>
          </a:prstGeom>
          <a:noFill/>
        </p:spPr>
        <p:txBody>
          <a:bodyPr wrap="square" rtlCol="0">
            <a:spAutoFit/>
          </a:bodyPr>
          <a:lstStyle/>
          <a:p>
            <a:pPr algn="ctr"/>
            <a:r>
              <a:rPr lang="en-US" dirty="0">
                <a:latin typeface="Proxima Nova" panose="02000506030000020004" pitchFamily="2" charset="0"/>
              </a:rPr>
              <a:t>26 September 2018</a:t>
            </a:r>
          </a:p>
        </p:txBody>
      </p:sp>
      <p:sp>
        <p:nvSpPr>
          <p:cNvPr id="9" name="TextBox 8">
            <a:extLst>
              <a:ext uri="{FF2B5EF4-FFF2-40B4-BE49-F238E27FC236}">
                <a16:creationId xmlns:a16="http://schemas.microsoft.com/office/drawing/2014/main" id="{ED1E27D7-BC64-3A45-A1D5-8C1060A76178}"/>
              </a:ext>
            </a:extLst>
          </p:cNvPr>
          <p:cNvSpPr txBox="1"/>
          <p:nvPr/>
        </p:nvSpPr>
        <p:spPr>
          <a:xfrm>
            <a:off x="7706583" y="6383869"/>
            <a:ext cx="2598821" cy="369332"/>
          </a:xfrm>
          <a:prstGeom prst="rect">
            <a:avLst/>
          </a:prstGeom>
          <a:noFill/>
        </p:spPr>
        <p:txBody>
          <a:bodyPr wrap="square" rtlCol="0">
            <a:spAutoFit/>
          </a:bodyPr>
          <a:lstStyle/>
          <a:p>
            <a:pPr algn="ctr"/>
            <a:r>
              <a:rPr lang="en-US">
                <a:latin typeface="Proxima Nova" panose="02000506030000020004" pitchFamily="2" charset="0"/>
              </a:rPr>
              <a:t>2 December 2019</a:t>
            </a:r>
          </a:p>
        </p:txBody>
      </p:sp>
      <p:sp>
        <p:nvSpPr>
          <p:cNvPr id="10" name="Rectangle 9">
            <a:extLst>
              <a:ext uri="{FF2B5EF4-FFF2-40B4-BE49-F238E27FC236}">
                <a16:creationId xmlns:a16="http://schemas.microsoft.com/office/drawing/2014/main" id="{B9EAECDC-388E-BE4A-A498-C37BC13F7354}"/>
              </a:ext>
            </a:extLst>
          </p:cNvPr>
          <p:cNvSpPr/>
          <p:nvPr/>
        </p:nvSpPr>
        <p:spPr>
          <a:xfrm>
            <a:off x="369951" y="186268"/>
            <a:ext cx="5680327" cy="646331"/>
          </a:xfrm>
          <a:prstGeom prst="rect">
            <a:avLst/>
          </a:prstGeom>
        </p:spPr>
        <p:txBody>
          <a:bodyPr wrap="square">
            <a:spAutoFit/>
          </a:bodyPr>
          <a:lstStyle/>
          <a:p>
            <a:r>
              <a:rPr lang="en-US" dirty="0">
                <a:solidFill>
                  <a:schemeClr val="bg1"/>
                </a:solidFill>
              </a:rPr>
              <a:t>Fig 8. Camp expansion and formalization, </a:t>
            </a:r>
            <a:br>
              <a:rPr lang="en-US" dirty="0">
                <a:solidFill>
                  <a:schemeClr val="bg1"/>
                </a:solidFill>
              </a:rPr>
            </a:br>
            <a:r>
              <a:rPr lang="en-US" dirty="0">
                <a:solidFill>
                  <a:schemeClr val="bg1"/>
                </a:solidFill>
              </a:rPr>
              <a:t>Idlib Governorate</a:t>
            </a:r>
          </a:p>
        </p:txBody>
      </p:sp>
    </p:spTree>
    <p:extLst>
      <p:ext uri="{BB962C8B-B14F-4D97-AF65-F5344CB8AC3E}">
        <p14:creationId xmlns:p14="http://schemas.microsoft.com/office/powerpoint/2010/main" val="3364275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8" name="Picture 7" descr="A close up of a stone building&#10;&#10;Description automatically generated">
            <a:extLst>
              <a:ext uri="{FF2B5EF4-FFF2-40B4-BE49-F238E27FC236}">
                <a16:creationId xmlns:a16="http://schemas.microsoft.com/office/drawing/2014/main" id="{11A24CEA-09BD-E04B-8825-31DF196FF6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92000" cy="6855035"/>
          </a:xfrm>
          <a:prstGeom prst="rect">
            <a:avLst/>
          </a:prstGeom>
        </p:spPr>
      </p:pic>
      <p:pic>
        <p:nvPicPr>
          <p:cNvPr id="10" name="Picture 9" descr="A picture containing building, sitting, sink, table&#10;&#10;Description automatically generated">
            <a:extLst>
              <a:ext uri="{FF2B5EF4-FFF2-40B4-BE49-F238E27FC236}">
                <a16:creationId xmlns:a16="http://schemas.microsoft.com/office/drawing/2014/main" id="{C6F8601F-C147-7849-92E2-83BA18B16C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70090"/>
            <a:ext cx="4063373" cy="2284944"/>
          </a:xfrm>
          <a:prstGeom prst="rect">
            <a:avLst/>
          </a:prstGeom>
          <a:ln w="38100">
            <a:solidFill>
              <a:schemeClr val="bg1"/>
            </a:solidFill>
          </a:ln>
        </p:spPr>
      </p:pic>
      <p:pic>
        <p:nvPicPr>
          <p:cNvPr id="16" name="Picture 15" descr="A picture containing drawing&#10;&#10;Description automatically generated">
            <a:extLst>
              <a:ext uri="{FF2B5EF4-FFF2-40B4-BE49-F238E27FC236}">
                <a16:creationId xmlns:a16="http://schemas.microsoft.com/office/drawing/2014/main" id="{6E06E980-142F-FB4E-8D69-E6FF162F79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40035" y="6383201"/>
            <a:ext cx="1039906" cy="370136"/>
          </a:xfrm>
          <a:prstGeom prst="rect">
            <a:avLst/>
          </a:prstGeom>
        </p:spPr>
      </p:pic>
      <p:sp>
        <p:nvSpPr>
          <p:cNvPr id="5" name="TextBox 4">
            <a:extLst>
              <a:ext uri="{FF2B5EF4-FFF2-40B4-BE49-F238E27FC236}">
                <a16:creationId xmlns:a16="http://schemas.microsoft.com/office/drawing/2014/main" id="{C69C3F6C-91D2-6E4A-BAD6-D95F039C8EDD}"/>
              </a:ext>
            </a:extLst>
          </p:cNvPr>
          <p:cNvSpPr txBox="1"/>
          <p:nvPr/>
        </p:nvSpPr>
        <p:spPr>
          <a:xfrm>
            <a:off x="1765024" y="4664764"/>
            <a:ext cx="2298349" cy="369332"/>
          </a:xfrm>
          <a:prstGeom prst="rect">
            <a:avLst/>
          </a:prstGeom>
          <a:noFill/>
        </p:spPr>
        <p:txBody>
          <a:bodyPr wrap="square" rtlCol="0">
            <a:spAutoFit/>
          </a:bodyPr>
          <a:lstStyle/>
          <a:p>
            <a:pPr algn="ctr"/>
            <a:r>
              <a:rPr lang="en-US" dirty="0">
                <a:solidFill>
                  <a:schemeClr val="bg1"/>
                </a:solidFill>
                <a:latin typeface="Proxima Nova" panose="02000506030000020004" pitchFamily="2" charset="0"/>
              </a:rPr>
              <a:t>26 September 2018</a:t>
            </a:r>
          </a:p>
        </p:txBody>
      </p:sp>
      <p:sp>
        <p:nvSpPr>
          <p:cNvPr id="6" name="TextBox 5">
            <a:extLst>
              <a:ext uri="{FF2B5EF4-FFF2-40B4-BE49-F238E27FC236}">
                <a16:creationId xmlns:a16="http://schemas.microsoft.com/office/drawing/2014/main" id="{C69C3F6C-91D2-6E4A-BAD6-D95F039C8EDD}"/>
              </a:ext>
            </a:extLst>
          </p:cNvPr>
          <p:cNvSpPr txBox="1"/>
          <p:nvPr/>
        </p:nvSpPr>
        <p:spPr>
          <a:xfrm>
            <a:off x="9740624" y="201290"/>
            <a:ext cx="2598821" cy="369332"/>
          </a:xfrm>
          <a:prstGeom prst="rect">
            <a:avLst/>
          </a:prstGeom>
          <a:noFill/>
        </p:spPr>
        <p:txBody>
          <a:bodyPr wrap="square" rtlCol="0">
            <a:spAutoFit/>
          </a:bodyPr>
          <a:lstStyle/>
          <a:p>
            <a:pPr algn="ctr"/>
            <a:r>
              <a:rPr lang="en-US" dirty="0">
                <a:solidFill>
                  <a:schemeClr val="bg1"/>
                </a:solidFill>
                <a:latin typeface="Proxima Nova" panose="02000506030000020004" pitchFamily="2" charset="0"/>
              </a:rPr>
              <a:t>2 December 2019</a:t>
            </a:r>
          </a:p>
        </p:txBody>
      </p:sp>
      <p:sp>
        <p:nvSpPr>
          <p:cNvPr id="7" name="Rectangle 6">
            <a:extLst>
              <a:ext uri="{FF2B5EF4-FFF2-40B4-BE49-F238E27FC236}">
                <a16:creationId xmlns:a16="http://schemas.microsoft.com/office/drawing/2014/main" id="{A186830C-6F87-DE44-829C-1AB24EFF5235}"/>
              </a:ext>
            </a:extLst>
          </p:cNvPr>
          <p:cNvSpPr/>
          <p:nvPr/>
        </p:nvSpPr>
        <p:spPr>
          <a:xfrm>
            <a:off x="251344" y="201290"/>
            <a:ext cx="4618968" cy="646331"/>
          </a:xfrm>
          <a:prstGeom prst="rect">
            <a:avLst/>
          </a:prstGeom>
        </p:spPr>
        <p:txBody>
          <a:bodyPr wrap="square">
            <a:spAutoFit/>
          </a:bodyPr>
          <a:lstStyle/>
          <a:p>
            <a:r>
              <a:rPr lang="en-US" dirty="0">
                <a:solidFill>
                  <a:schemeClr val="bg1"/>
                </a:solidFill>
              </a:rPr>
              <a:t>Fig 9. Camp growth and formalization,</a:t>
            </a:r>
            <a:br>
              <a:rPr lang="en-US" dirty="0">
                <a:solidFill>
                  <a:schemeClr val="bg1"/>
                </a:solidFill>
              </a:rPr>
            </a:br>
            <a:r>
              <a:rPr lang="en-US" dirty="0">
                <a:solidFill>
                  <a:schemeClr val="bg1"/>
                </a:solidFill>
              </a:rPr>
              <a:t> Idlib Governorate</a:t>
            </a:r>
          </a:p>
        </p:txBody>
      </p:sp>
    </p:spTree>
    <p:extLst>
      <p:ext uri="{BB962C8B-B14F-4D97-AF65-F5344CB8AC3E}">
        <p14:creationId xmlns:p14="http://schemas.microsoft.com/office/powerpoint/2010/main" val="1745104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C10DB-8808-344C-829D-39C974E31CE5}"/>
              </a:ext>
            </a:extLst>
          </p:cNvPr>
          <p:cNvSpPr>
            <a:spLocks noGrp="1"/>
          </p:cNvSpPr>
          <p:nvPr>
            <p:ph type="title"/>
          </p:nvPr>
        </p:nvSpPr>
        <p:spPr/>
        <p:txBody>
          <a:bodyPr/>
          <a:lstStyle/>
          <a:p>
            <a:r>
              <a:rPr lang="en-US">
                <a:latin typeface="Proxima Nova" panose="02000506030000020004" pitchFamily="2" charset="0"/>
              </a:rPr>
              <a:t>Structural Damage and Destruction</a:t>
            </a:r>
          </a:p>
        </p:txBody>
      </p:sp>
      <p:sp>
        <p:nvSpPr>
          <p:cNvPr id="3" name="Content Placeholder 2">
            <a:extLst>
              <a:ext uri="{FF2B5EF4-FFF2-40B4-BE49-F238E27FC236}">
                <a16:creationId xmlns:a16="http://schemas.microsoft.com/office/drawing/2014/main" id="{A7F84109-917D-444A-B9A5-0D18AFB4EE12}"/>
              </a:ext>
            </a:extLst>
          </p:cNvPr>
          <p:cNvSpPr>
            <a:spLocks noGrp="1"/>
          </p:cNvSpPr>
          <p:nvPr>
            <p:ph idx="1"/>
          </p:nvPr>
        </p:nvSpPr>
        <p:spPr/>
        <p:txBody>
          <a:bodyPr>
            <a:normAutofit/>
          </a:bodyPr>
          <a:lstStyle/>
          <a:p>
            <a:pPr marL="0" indent="0">
              <a:lnSpc>
                <a:spcPct val="100000"/>
              </a:lnSpc>
              <a:buNone/>
            </a:pPr>
            <a:r>
              <a:rPr lang="en-US">
                <a:latin typeface="Proxima Nova" panose="02000506030000020004" pitchFamily="2" charset="0"/>
              </a:rPr>
              <a:t>The imagery of structural damage in Southern Idlib captures the changes in the landscape between July 2018 and May 2019. Satellite imagery most clearly captures damage from above - particularly damage as a result of aerial bombardment. Ground offensives and shelling may produce structural damage not apparent from satellite imagery. This analysis may not, therefore, capture the entire extent of the damage in the analyzed area. The areas analyzed are referred to as Locations C and D. </a:t>
            </a:r>
          </a:p>
          <a:p>
            <a:pPr marL="0" indent="0">
              <a:lnSpc>
                <a:spcPct val="100000"/>
              </a:lnSpc>
              <a:buNone/>
            </a:pPr>
            <a:endParaRPr lang="en-US" sz="2000">
              <a:latin typeface="Proxima Nova" panose="02000506030000020004" pitchFamily="2" charset="0"/>
            </a:endParaRPr>
          </a:p>
        </p:txBody>
      </p:sp>
    </p:spTree>
    <p:extLst>
      <p:ext uri="{BB962C8B-B14F-4D97-AF65-F5344CB8AC3E}">
        <p14:creationId xmlns:p14="http://schemas.microsoft.com/office/powerpoint/2010/main" val="4178925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descr="A picture containing indoor, building, table, old&#10;&#10;Description automatically generated">
            <a:extLst>
              <a:ext uri="{FF2B5EF4-FFF2-40B4-BE49-F238E27FC236}">
                <a16:creationId xmlns:a16="http://schemas.microsoft.com/office/drawing/2014/main" id="{43001AC7-37A8-EF46-A0F8-5F64148FAF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91" y="737935"/>
            <a:ext cx="6021034" cy="5133475"/>
          </a:xfrm>
          <a:prstGeom prst="rect">
            <a:avLst/>
          </a:prstGeom>
        </p:spPr>
      </p:pic>
      <p:pic>
        <p:nvPicPr>
          <p:cNvPr id="5" name="Picture 4" descr="A picture containing table, sitting, covered, food&#10;&#10;Description automatically generated">
            <a:extLst>
              <a:ext uri="{FF2B5EF4-FFF2-40B4-BE49-F238E27FC236}">
                <a16:creationId xmlns:a16="http://schemas.microsoft.com/office/drawing/2014/main" id="{D7F1ADAD-E0EF-644E-84BE-62BA2B01DF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13090" y="737935"/>
            <a:ext cx="6078909" cy="5133475"/>
          </a:xfrm>
          <a:prstGeom prst="rect">
            <a:avLst/>
          </a:prstGeom>
        </p:spPr>
      </p:pic>
      <p:sp>
        <p:nvSpPr>
          <p:cNvPr id="6" name="TextBox 5">
            <a:extLst>
              <a:ext uri="{FF2B5EF4-FFF2-40B4-BE49-F238E27FC236}">
                <a16:creationId xmlns:a16="http://schemas.microsoft.com/office/drawing/2014/main" id="{648EB964-36DC-1C4D-A8DB-9EEED1B85542}"/>
              </a:ext>
            </a:extLst>
          </p:cNvPr>
          <p:cNvSpPr txBox="1"/>
          <p:nvPr/>
        </p:nvSpPr>
        <p:spPr>
          <a:xfrm>
            <a:off x="1728197" y="6120065"/>
            <a:ext cx="2598821" cy="369332"/>
          </a:xfrm>
          <a:prstGeom prst="rect">
            <a:avLst/>
          </a:prstGeom>
          <a:noFill/>
        </p:spPr>
        <p:txBody>
          <a:bodyPr wrap="square" rtlCol="0">
            <a:spAutoFit/>
          </a:bodyPr>
          <a:lstStyle/>
          <a:p>
            <a:pPr algn="ctr"/>
            <a:r>
              <a:rPr lang="en-US">
                <a:latin typeface="Proxima Nova" panose="02000506030000020004" pitchFamily="2" charset="0"/>
              </a:rPr>
              <a:t>20 July 2018</a:t>
            </a:r>
          </a:p>
        </p:txBody>
      </p:sp>
      <p:sp>
        <p:nvSpPr>
          <p:cNvPr id="7" name="TextBox 6">
            <a:extLst>
              <a:ext uri="{FF2B5EF4-FFF2-40B4-BE49-F238E27FC236}">
                <a16:creationId xmlns:a16="http://schemas.microsoft.com/office/drawing/2014/main" id="{052D8698-2ED5-C343-92F8-6FB1C8A52D59}"/>
              </a:ext>
            </a:extLst>
          </p:cNvPr>
          <p:cNvSpPr txBox="1"/>
          <p:nvPr/>
        </p:nvSpPr>
        <p:spPr>
          <a:xfrm>
            <a:off x="7853133" y="6120065"/>
            <a:ext cx="2598821" cy="369332"/>
          </a:xfrm>
          <a:prstGeom prst="rect">
            <a:avLst/>
          </a:prstGeom>
          <a:noFill/>
        </p:spPr>
        <p:txBody>
          <a:bodyPr wrap="square" rtlCol="0">
            <a:spAutoFit/>
          </a:bodyPr>
          <a:lstStyle/>
          <a:p>
            <a:pPr algn="ctr"/>
            <a:r>
              <a:rPr lang="en-US">
                <a:latin typeface="Proxima Nova" panose="02000506030000020004" pitchFamily="2" charset="0"/>
              </a:rPr>
              <a:t>26 May 2019</a:t>
            </a:r>
          </a:p>
        </p:txBody>
      </p:sp>
      <p:pic>
        <p:nvPicPr>
          <p:cNvPr id="8" name="Picture 7" descr="A picture containing drawing&#10;&#10;Description automatically generated">
            <a:extLst>
              <a:ext uri="{FF2B5EF4-FFF2-40B4-BE49-F238E27FC236}">
                <a16:creationId xmlns:a16="http://schemas.microsoft.com/office/drawing/2014/main" id="{2437D2B8-9932-7F4B-92F5-FD12D1A4FD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08109" y="5480875"/>
            <a:ext cx="1039906" cy="370136"/>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7051F46A-DB74-C346-880A-6DA2BE7615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26502" y="5482416"/>
            <a:ext cx="1039906" cy="370136"/>
          </a:xfrm>
          <a:prstGeom prst="rect">
            <a:avLst/>
          </a:prstGeom>
        </p:spPr>
      </p:pic>
    </p:spTree>
    <p:extLst>
      <p:ext uri="{BB962C8B-B14F-4D97-AF65-F5344CB8AC3E}">
        <p14:creationId xmlns:p14="http://schemas.microsoft.com/office/powerpoint/2010/main" val="4288943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5" name="Picture 4" descr="A picture containing food, sitting, table, covered&#10;&#10;Description automatically generated">
            <a:extLst>
              <a:ext uri="{FF2B5EF4-FFF2-40B4-BE49-F238E27FC236}">
                <a16:creationId xmlns:a16="http://schemas.microsoft.com/office/drawing/2014/main" id="{D7F1ADAD-E0EF-644E-84BE-62BA2B01DF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41720" y="321733"/>
            <a:ext cx="5728548" cy="6214533"/>
          </a:xfrm>
          <a:prstGeom prst="rect">
            <a:avLst/>
          </a:prstGeom>
        </p:spPr>
      </p:pic>
      <p:pic>
        <p:nvPicPr>
          <p:cNvPr id="3" name="Picture 2" descr="A picture containing indoor, food, table, sitting&#10;&#10;Description automatically generated">
            <a:extLst>
              <a:ext uri="{FF2B5EF4-FFF2-40B4-BE49-F238E27FC236}">
                <a16:creationId xmlns:a16="http://schemas.microsoft.com/office/drawing/2014/main" id="{43001AC7-37A8-EF46-A0F8-5F64148FAF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1732" y="321732"/>
            <a:ext cx="5728547" cy="6214533"/>
          </a:xfrm>
          <a:prstGeom prst="rect">
            <a:avLst/>
          </a:prstGeom>
        </p:spPr>
      </p:pic>
      <p:sp>
        <p:nvSpPr>
          <p:cNvPr id="4" name="TextBox 3">
            <a:extLst>
              <a:ext uri="{FF2B5EF4-FFF2-40B4-BE49-F238E27FC236}">
                <a16:creationId xmlns:a16="http://schemas.microsoft.com/office/drawing/2014/main" id="{A1AADCB0-6564-DD4B-BFD0-818356DAAE26}"/>
              </a:ext>
            </a:extLst>
          </p:cNvPr>
          <p:cNvSpPr txBox="1"/>
          <p:nvPr/>
        </p:nvSpPr>
        <p:spPr>
          <a:xfrm>
            <a:off x="1734121" y="6536265"/>
            <a:ext cx="2598821" cy="369332"/>
          </a:xfrm>
          <a:prstGeom prst="rect">
            <a:avLst/>
          </a:prstGeom>
          <a:noFill/>
        </p:spPr>
        <p:txBody>
          <a:bodyPr wrap="square" rtlCol="0">
            <a:spAutoFit/>
          </a:bodyPr>
          <a:lstStyle/>
          <a:p>
            <a:pPr algn="ctr"/>
            <a:r>
              <a:rPr lang="en-US">
                <a:latin typeface="Proxima Nova" panose="02000506030000020004" pitchFamily="2" charset="0"/>
              </a:rPr>
              <a:t>20 July 2018</a:t>
            </a:r>
          </a:p>
        </p:txBody>
      </p:sp>
      <p:sp>
        <p:nvSpPr>
          <p:cNvPr id="6" name="TextBox 5">
            <a:extLst>
              <a:ext uri="{FF2B5EF4-FFF2-40B4-BE49-F238E27FC236}">
                <a16:creationId xmlns:a16="http://schemas.microsoft.com/office/drawing/2014/main" id="{7CBB89A1-726B-934C-8AD3-0A521B2EFD2A}"/>
              </a:ext>
            </a:extLst>
          </p:cNvPr>
          <p:cNvSpPr txBox="1"/>
          <p:nvPr/>
        </p:nvSpPr>
        <p:spPr>
          <a:xfrm>
            <a:off x="7859057" y="6536265"/>
            <a:ext cx="2598821" cy="369332"/>
          </a:xfrm>
          <a:prstGeom prst="rect">
            <a:avLst/>
          </a:prstGeom>
          <a:noFill/>
        </p:spPr>
        <p:txBody>
          <a:bodyPr wrap="square" rtlCol="0">
            <a:spAutoFit/>
          </a:bodyPr>
          <a:lstStyle/>
          <a:p>
            <a:pPr algn="ctr"/>
            <a:r>
              <a:rPr lang="en-US">
                <a:latin typeface="Proxima Nova" panose="02000506030000020004" pitchFamily="2" charset="0"/>
              </a:rPr>
              <a:t>26 May 2019</a:t>
            </a:r>
          </a:p>
        </p:txBody>
      </p:sp>
      <p:pic>
        <p:nvPicPr>
          <p:cNvPr id="7" name="Picture 6" descr="A picture containing drawing&#10;&#10;Description automatically generated">
            <a:extLst>
              <a:ext uri="{FF2B5EF4-FFF2-40B4-BE49-F238E27FC236}">
                <a16:creationId xmlns:a16="http://schemas.microsoft.com/office/drawing/2014/main" id="{0D951484-E413-1E43-84EE-5305410BFF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30362" y="6165728"/>
            <a:ext cx="1039906" cy="37013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27643918-E389-3542-AC1D-6BA565FBBB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7889" y="6165728"/>
            <a:ext cx="1039906" cy="370136"/>
          </a:xfrm>
          <a:prstGeom prst="rect">
            <a:avLst/>
          </a:prstGeom>
        </p:spPr>
      </p:pic>
    </p:spTree>
    <p:extLst>
      <p:ext uri="{BB962C8B-B14F-4D97-AF65-F5344CB8AC3E}">
        <p14:creationId xmlns:p14="http://schemas.microsoft.com/office/powerpoint/2010/main" val="1115523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C10DB-8808-344C-829D-39C974E31CE5}"/>
              </a:ext>
            </a:extLst>
          </p:cNvPr>
          <p:cNvSpPr>
            <a:spLocks noGrp="1"/>
          </p:cNvSpPr>
          <p:nvPr>
            <p:ph type="title"/>
          </p:nvPr>
        </p:nvSpPr>
        <p:spPr/>
        <p:txBody>
          <a:bodyPr/>
          <a:lstStyle/>
          <a:p>
            <a:r>
              <a:rPr lang="en-US">
                <a:latin typeface="Proxima Nova" panose="02000506030000020004" pitchFamily="2" charset="0"/>
              </a:rPr>
              <a:t>Key Findings</a:t>
            </a:r>
          </a:p>
        </p:txBody>
      </p:sp>
      <p:sp>
        <p:nvSpPr>
          <p:cNvPr id="3" name="Content Placeholder 2">
            <a:extLst>
              <a:ext uri="{FF2B5EF4-FFF2-40B4-BE49-F238E27FC236}">
                <a16:creationId xmlns:a16="http://schemas.microsoft.com/office/drawing/2014/main" id="{A7F84109-917D-444A-B9A5-0D18AFB4EE12}"/>
              </a:ext>
            </a:extLst>
          </p:cNvPr>
          <p:cNvSpPr>
            <a:spLocks noGrp="1"/>
          </p:cNvSpPr>
          <p:nvPr>
            <p:ph idx="1"/>
          </p:nvPr>
        </p:nvSpPr>
        <p:spPr/>
        <p:txBody>
          <a:bodyPr>
            <a:normAutofit fontScale="92500"/>
          </a:bodyPr>
          <a:lstStyle/>
          <a:p>
            <a:pPr fontAlgn="base">
              <a:lnSpc>
                <a:spcPct val="100000"/>
              </a:lnSpc>
            </a:pPr>
            <a:r>
              <a:rPr lang="en-US">
                <a:latin typeface="Proxima Nova" panose="02000506030000020004" pitchFamily="2" charset="0"/>
              </a:rPr>
              <a:t>Analysts found that the size of the two analyzed IDP camp sites increased approximately 100% and 177% between 27 September 2017 and 26 February 2020 – nearly doubling and tripling in size. </a:t>
            </a:r>
          </a:p>
          <a:p>
            <a:pPr fontAlgn="base">
              <a:lnSpc>
                <a:spcPct val="100000"/>
              </a:lnSpc>
            </a:pPr>
            <a:r>
              <a:rPr lang="en-US">
                <a:latin typeface="Proxima Nova" panose="02000506030000020004" pitchFamily="2" charset="0"/>
              </a:rPr>
              <a:t>In February 2020, there are indicators of planned structure expansion in both IDP camps, as noted by the construction of building foundations. There are large additions of small informal structures along the edges of the analyzed camps. </a:t>
            </a:r>
          </a:p>
          <a:p>
            <a:pPr fontAlgn="base">
              <a:lnSpc>
                <a:spcPct val="100000"/>
              </a:lnSpc>
            </a:pPr>
            <a:r>
              <a:rPr lang="en-US">
                <a:latin typeface="Proxima Nova" panose="02000506030000020004" pitchFamily="2" charset="0"/>
              </a:rPr>
              <a:t>Damage assessments conducted in two towns devastated by fighting in southern Idlib suggested that approximately 30% of the structures were entirely or partially destroyed. </a:t>
            </a:r>
          </a:p>
        </p:txBody>
      </p:sp>
    </p:spTree>
    <p:extLst>
      <p:ext uri="{BB962C8B-B14F-4D97-AF65-F5344CB8AC3E}">
        <p14:creationId xmlns:p14="http://schemas.microsoft.com/office/powerpoint/2010/main" val="1004002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242651-A9BA-D449-B44A-152374EDE9C4}"/>
              </a:ext>
            </a:extLst>
          </p:cNvPr>
          <p:cNvSpPr txBox="1"/>
          <p:nvPr/>
        </p:nvSpPr>
        <p:spPr>
          <a:xfrm>
            <a:off x="1650423" y="4654364"/>
            <a:ext cx="2598821" cy="369332"/>
          </a:xfrm>
          <a:prstGeom prst="rect">
            <a:avLst/>
          </a:prstGeom>
          <a:noFill/>
        </p:spPr>
        <p:txBody>
          <a:bodyPr wrap="square" rtlCol="0">
            <a:spAutoFit/>
          </a:bodyPr>
          <a:lstStyle/>
          <a:p>
            <a:pPr algn="ctr"/>
            <a:r>
              <a:rPr lang="en-US">
                <a:latin typeface="Proxima Nova" panose="02000506030000020004" pitchFamily="2" charset="0"/>
              </a:rPr>
              <a:t>20 July 2018</a:t>
            </a:r>
          </a:p>
        </p:txBody>
      </p:sp>
      <p:sp>
        <p:nvSpPr>
          <p:cNvPr id="6" name="TextBox 5">
            <a:extLst>
              <a:ext uri="{FF2B5EF4-FFF2-40B4-BE49-F238E27FC236}">
                <a16:creationId xmlns:a16="http://schemas.microsoft.com/office/drawing/2014/main" id="{9C2FB196-0138-FD4D-A368-4D94F80E4B5A}"/>
              </a:ext>
            </a:extLst>
          </p:cNvPr>
          <p:cNvSpPr txBox="1"/>
          <p:nvPr/>
        </p:nvSpPr>
        <p:spPr>
          <a:xfrm>
            <a:off x="7775359" y="4654364"/>
            <a:ext cx="2598821" cy="369332"/>
          </a:xfrm>
          <a:prstGeom prst="rect">
            <a:avLst/>
          </a:prstGeom>
          <a:noFill/>
        </p:spPr>
        <p:txBody>
          <a:bodyPr wrap="square" rtlCol="0">
            <a:spAutoFit/>
          </a:bodyPr>
          <a:lstStyle/>
          <a:p>
            <a:pPr algn="ctr"/>
            <a:r>
              <a:rPr lang="en-US">
                <a:latin typeface="Proxima Nova" panose="02000506030000020004" pitchFamily="2" charset="0"/>
              </a:rPr>
              <a:t>26 May 2019</a:t>
            </a:r>
          </a:p>
        </p:txBody>
      </p:sp>
      <p:pic>
        <p:nvPicPr>
          <p:cNvPr id="9" name="Picture 8" descr="A picture containing covered, table, old, dirty&#10;&#10;Description automatically generated">
            <a:extLst>
              <a:ext uri="{FF2B5EF4-FFF2-40B4-BE49-F238E27FC236}">
                <a16:creationId xmlns:a16="http://schemas.microsoft.com/office/drawing/2014/main" id="{94D702B9-4248-E646-B509-53A2932FE3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7012" y="971260"/>
            <a:ext cx="5483036" cy="3503785"/>
          </a:xfrm>
          <a:prstGeom prst="rect">
            <a:avLst/>
          </a:prstGeom>
        </p:spPr>
      </p:pic>
      <p:pic>
        <p:nvPicPr>
          <p:cNvPr id="10" name="Picture 9" descr="A picture containing cake, table, covered, old&#10;&#10;Description automatically generated">
            <a:extLst>
              <a:ext uri="{FF2B5EF4-FFF2-40B4-BE49-F238E27FC236}">
                <a16:creationId xmlns:a16="http://schemas.microsoft.com/office/drawing/2014/main" id="{3841A654-3D67-C741-9D49-D0A8DB7FDC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99869" y="971260"/>
            <a:ext cx="5515119" cy="3503784"/>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61FDF48-49E1-9046-9571-01E892A8E1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517" y="4002812"/>
            <a:ext cx="1039906" cy="37013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FB3C82DC-043C-024E-88E8-89B064D182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1954" y="4002812"/>
            <a:ext cx="1039906" cy="370136"/>
          </a:xfrm>
          <a:prstGeom prst="rect">
            <a:avLst/>
          </a:prstGeom>
        </p:spPr>
      </p:pic>
      <p:sp>
        <p:nvSpPr>
          <p:cNvPr id="11" name="Rectangle 10">
            <a:extLst>
              <a:ext uri="{FF2B5EF4-FFF2-40B4-BE49-F238E27FC236}">
                <a16:creationId xmlns:a16="http://schemas.microsoft.com/office/drawing/2014/main" id="{CDDEEEC1-6B76-9141-879B-8B04F753B95B}"/>
              </a:ext>
            </a:extLst>
          </p:cNvPr>
          <p:cNvSpPr/>
          <p:nvPr/>
        </p:nvSpPr>
        <p:spPr>
          <a:xfrm>
            <a:off x="240925" y="5603487"/>
            <a:ext cx="11324070" cy="1015663"/>
          </a:xfrm>
          <a:prstGeom prst="rect">
            <a:avLst/>
          </a:prstGeom>
        </p:spPr>
        <p:txBody>
          <a:bodyPr wrap="square">
            <a:spAutoFit/>
          </a:bodyPr>
          <a:lstStyle/>
          <a:p>
            <a:r>
              <a:rPr lang="en-US" sz="1200" dirty="0">
                <a:latin typeface="Proxima Nova" panose="02000506030000020004" pitchFamily="2" charset="0"/>
              </a:rPr>
              <a:t>Fig 3.e. Cratering consistent with aerial bombardment, Idlib Governorate</a:t>
            </a:r>
            <a:br>
              <a:rPr lang="en-US" sz="1200" dirty="0">
                <a:latin typeface="Proxima Nova" panose="02000506030000020004" pitchFamily="2" charset="0"/>
              </a:rPr>
            </a:br>
            <a:r>
              <a:rPr lang="en-US" sz="1200" dirty="0">
                <a:latin typeface="Proxima Nova" panose="02000506030000020004" pitchFamily="2" charset="0"/>
              </a:rPr>
              <a:t>In imagery acquired 26 May 2019, cratering consistent with aerial bombardment appears at this site. Indications of scorched earth appear consistent with secondary fire caused by aerial bombardment, causing damage to surrounding crops.</a:t>
            </a:r>
          </a:p>
          <a:p>
            <a:endParaRPr lang="en-US" sz="1200" dirty="0">
              <a:latin typeface="Proxima Nova" panose="02000506030000020004" pitchFamily="2" charset="0"/>
            </a:endParaRPr>
          </a:p>
          <a:p>
            <a:r>
              <a:rPr lang="en-US" sz="1200" dirty="0">
                <a:latin typeface="Proxima Nova" panose="02000506030000020004" pitchFamily="2" charset="0"/>
              </a:rPr>
              <a:t>Satellite imagery ©2020 DigitalGlobe</a:t>
            </a:r>
          </a:p>
        </p:txBody>
      </p:sp>
    </p:spTree>
    <p:extLst>
      <p:ext uri="{BB962C8B-B14F-4D97-AF65-F5344CB8AC3E}">
        <p14:creationId xmlns:p14="http://schemas.microsoft.com/office/powerpoint/2010/main" val="1818969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C10DB-8808-344C-829D-39C974E31CE5}"/>
              </a:ext>
            </a:extLst>
          </p:cNvPr>
          <p:cNvSpPr>
            <a:spLocks noGrp="1"/>
          </p:cNvSpPr>
          <p:nvPr>
            <p:ph type="title"/>
          </p:nvPr>
        </p:nvSpPr>
        <p:spPr/>
        <p:txBody>
          <a:bodyPr/>
          <a:lstStyle/>
          <a:p>
            <a:r>
              <a:rPr lang="en-US">
                <a:latin typeface="Proxima Nova" panose="02000506030000020004" pitchFamily="2" charset="0"/>
              </a:rPr>
              <a:t>Apparent Aerial Bombardment</a:t>
            </a:r>
          </a:p>
        </p:txBody>
      </p:sp>
      <p:sp>
        <p:nvSpPr>
          <p:cNvPr id="3" name="Content Placeholder 2">
            <a:extLst>
              <a:ext uri="{FF2B5EF4-FFF2-40B4-BE49-F238E27FC236}">
                <a16:creationId xmlns:a16="http://schemas.microsoft.com/office/drawing/2014/main" id="{A7F84109-917D-444A-B9A5-0D18AFB4EE12}"/>
              </a:ext>
            </a:extLst>
          </p:cNvPr>
          <p:cNvSpPr>
            <a:spLocks noGrp="1"/>
          </p:cNvSpPr>
          <p:nvPr>
            <p:ph idx="1"/>
          </p:nvPr>
        </p:nvSpPr>
        <p:spPr/>
        <p:txBody>
          <a:bodyPr>
            <a:noAutofit/>
          </a:bodyPr>
          <a:lstStyle/>
          <a:p>
            <a:pPr marL="0" indent="0">
              <a:lnSpc>
                <a:spcPct val="150000"/>
              </a:lnSpc>
              <a:buNone/>
            </a:pPr>
            <a:r>
              <a:rPr lang="en-US" sz="2000" dirty="0">
                <a:latin typeface="Proxima Nova" panose="02000506030000020004" pitchFamily="2" charset="0"/>
              </a:rPr>
              <a:t>Approximately 30% of the structures at Location C and D appear significantly damaged or obliterated, while the ground surrounding the structures remains largely intact. Ground reports suggest that the settlements in the analyzed region are no longer populated. While the satellite imagery indicates that a third of the settlements are destroyed, the imagery cannot verify the presence or absence of people. In the immediate surroundings of the structures in Locations C and D, there is visible evidence consistent with cratering as a result of mortar shelling and aerial bombardment. In May 2019, an active smoke plume as a result of fire is still visible at Location D. There appear to be track marks across the fields as well, though the timing of the tracks and craters may be unrelated. </a:t>
            </a:r>
          </a:p>
          <a:p>
            <a:pPr marL="0" indent="0">
              <a:lnSpc>
                <a:spcPct val="150000"/>
              </a:lnSpc>
              <a:buNone/>
            </a:pPr>
            <a:br>
              <a:rPr lang="en-US" sz="2000" dirty="0">
                <a:latin typeface="Proxima Nova" panose="02000506030000020004" pitchFamily="2" charset="0"/>
              </a:rPr>
            </a:br>
            <a:br>
              <a:rPr lang="en-US" sz="2000" dirty="0">
                <a:latin typeface="Proxima Nova" panose="02000506030000020004" pitchFamily="2" charset="0"/>
              </a:rPr>
            </a:br>
            <a:endParaRPr lang="en-US" sz="2000" dirty="0">
              <a:latin typeface="Proxima Nova" panose="02000506030000020004" pitchFamily="2" charset="0"/>
            </a:endParaRPr>
          </a:p>
        </p:txBody>
      </p:sp>
    </p:spTree>
    <p:extLst>
      <p:ext uri="{BB962C8B-B14F-4D97-AF65-F5344CB8AC3E}">
        <p14:creationId xmlns:p14="http://schemas.microsoft.com/office/powerpoint/2010/main" val="2656865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4" name="Picture 3" descr="A picture containing building, outdoor, sitting, brick&#10;&#10;Description automatically generated">
            <a:extLst>
              <a:ext uri="{FF2B5EF4-FFF2-40B4-BE49-F238E27FC236}">
                <a16:creationId xmlns:a16="http://schemas.microsoft.com/office/drawing/2014/main" id="{30198347-4B7F-3D4E-A350-0E62CA0073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731" y="205982"/>
            <a:ext cx="5728548" cy="6214533"/>
          </a:xfrm>
          <a:prstGeom prst="rect">
            <a:avLst/>
          </a:prstGeom>
        </p:spPr>
      </p:pic>
      <p:pic>
        <p:nvPicPr>
          <p:cNvPr id="7" name="Picture 6" descr="A picture containing building, table, sitting, cake&#10;&#10;Description automatically generated">
            <a:extLst>
              <a:ext uri="{FF2B5EF4-FFF2-40B4-BE49-F238E27FC236}">
                <a16:creationId xmlns:a16="http://schemas.microsoft.com/office/drawing/2014/main" id="{B39553CA-6223-FC45-86F9-7335AAA13C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41721" y="205982"/>
            <a:ext cx="5728547" cy="621453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EDC8B589-C2BF-CA46-A7CE-9A158ABFA4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81283" y="5876745"/>
            <a:ext cx="1039906" cy="370136"/>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67740EAE-9B00-2E43-8AB2-F69B57611E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51407" y="5876745"/>
            <a:ext cx="1039906" cy="370136"/>
          </a:xfrm>
          <a:prstGeom prst="rect">
            <a:avLst/>
          </a:prstGeom>
        </p:spPr>
      </p:pic>
      <p:sp>
        <p:nvSpPr>
          <p:cNvPr id="12" name="TextBox 11">
            <a:extLst>
              <a:ext uri="{FF2B5EF4-FFF2-40B4-BE49-F238E27FC236}">
                <a16:creationId xmlns:a16="http://schemas.microsoft.com/office/drawing/2014/main" id="{43BE4E45-3DF9-42C3-8376-09C8888C12C7}"/>
              </a:ext>
            </a:extLst>
          </p:cNvPr>
          <p:cNvSpPr txBox="1"/>
          <p:nvPr/>
        </p:nvSpPr>
        <p:spPr>
          <a:xfrm>
            <a:off x="1557825" y="6443382"/>
            <a:ext cx="2598821" cy="369332"/>
          </a:xfrm>
          <a:prstGeom prst="rect">
            <a:avLst/>
          </a:prstGeom>
          <a:noFill/>
        </p:spPr>
        <p:txBody>
          <a:bodyPr wrap="square" rtlCol="0">
            <a:spAutoFit/>
          </a:bodyPr>
          <a:lstStyle/>
          <a:p>
            <a:pPr algn="ctr"/>
            <a:r>
              <a:rPr lang="en-US">
                <a:latin typeface="Proxima Nova" panose="02000506030000020004" pitchFamily="2" charset="0"/>
              </a:rPr>
              <a:t>20 July 2018</a:t>
            </a:r>
          </a:p>
        </p:txBody>
      </p:sp>
      <p:sp>
        <p:nvSpPr>
          <p:cNvPr id="14" name="TextBox 13">
            <a:extLst>
              <a:ext uri="{FF2B5EF4-FFF2-40B4-BE49-F238E27FC236}">
                <a16:creationId xmlns:a16="http://schemas.microsoft.com/office/drawing/2014/main" id="{A70DC0A3-C9FF-447E-83ED-75414B71D640}"/>
              </a:ext>
            </a:extLst>
          </p:cNvPr>
          <p:cNvSpPr txBox="1"/>
          <p:nvPr/>
        </p:nvSpPr>
        <p:spPr>
          <a:xfrm>
            <a:off x="7682761" y="6443382"/>
            <a:ext cx="2598821" cy="369332"/>
          </a:xfrm>
          <a:prstGeom prst="rect">
            <a:avLst/>
          </a:prstGeom>
          <a:noFill/>
        </p:spPr>
        <p:txBody>
          <a:bodyPr wrap="square" rtlCol="0">
            <a:spAutoFit/>
          </a:bodyPr>
          <a:lstStyle/>
          <a:p>
            <a:pPr algn="ctr"/>
            <a:r>
              <a:rPr lang="en-US">
                <a:latin typeface="Proxima Nova" panose="02000506030000020004" pitchFamily="2" charset="0"/>
              </a:rPr>
              <a:t>26 May 2019</a:t>
            </a:r>
          </a:p>
        </p:txBody>
      </p:sp>
    </p:spTree>
    <p:extLst>
      <p:ext uri="{BB962C8B-B14F-4D97-AF65-F5344CB8AC3E}">
        <p14:creationId xmlns:p14="http://schemas.microsoft.com/office/powerpoint/2010/main" val="1475703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building, table, sitting, cake&#10;&#10;Description automatically generated">
            <a:extLst>
              <a:ext uri="{FF2B5EF4-FFF2-40B4-BE49-F238E27FC236}">
                <a16:creationId xmlns:a16="http://schemas.microsoft.com/office/drawing/2014/main" id="{47ED15C8-255F-B948-92D5-4658D5FC24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
            <a:ext cx="12191980" cy="685799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329FD4D4-EC0E-6A46-B69A-5F19C1BA10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0035" y="6383201"/>
            <a:ext cx="1039906" cy="370136"/>
          </a:xfrm>
          <a:prstGeom prst="rect">
            <a:avLst/>
          </a:prstGeom>
        </p:spPr>
      </p:pic>
      <p:sp>
        <p:nvSpPr>
          <p:cNvPr id="2" name="TextBox 1">
            <a:extLst>
              <a:ext uri="{FF2B5EF4-FFF2-40B4-BE49-F238E27FC236}">
                <a16:creationId xmlns:a16="http://schemas.microsoft.com/office/drawing/2014/main" id="{18CFF80B-06AC-D443-BA3E-66FDA8F1FFDF}"/>
              </a:ext>
            </a:extLst>
          </p:cNvPr>
          <p:cNvSpPr txBox="1"/>
          <p:nvPr/>
        </p:nvSpPr>
        <p:spPr>
          <a:xfrm>
            <a:off x="245751" y="167155"/>
            <a:ext cx="6035780" cy="3693319"/>
          </a:xfrm>
          <a:prstGeom prst="rect">
            <a:avLst/>
          </a:prstGeom>
          <a:solidFill>
            <a:srgbClr val="7F7F7F">
              <a:alpha val="60392"/>
            </a:srgbClr>
          </a:solidFill>
        </p:spPr>
        <p:txBody>
          <a:bodyPr wrap="square" rtlCol="0">
            <a:spAutoFit/>
          </a:bodyPr>
          <a:lstStyle/>
          <a:p>
            <a:r>
              <a:rPr lang="en-US" dirty="0">
                <a:solidFill>
                  <a:schemeClr val="bg1"/>
                </a:solidFill>
                <a:latin typeface="Proxima Nova" panose="02000506030000020004" pitchFamily="2" charset="0"/>
              </a:rPr>
              <a:t>Fig 14.a. Apparent aerial bombardment, Idlib Governorate</a:t>
            </a:r>
          </a:p>
          <a:p>
            <a:r>
              <a:rPr lang="en-US" dirty="0">
                <a:solidFill>
                  <a:schemeClr val="bg1"/>
                </a:solidFill>
                <a:latin typeface="Proxima Nova" panose="02000506030000020004" pitchFamily="2" charset="0"/>
              </a:rPr>
              <a:t>Large craters consistent with aerial bombardment appear in the fields beyond the town; scorched earth due to secondary fires caused by bombardment is apparent, as a smoke plume rises from a still-burning plot of land. Smaller craters may be due to other, smaller forms of bombardment (e.g. mortars). Extensive damage to structures throughout the town is evident and consistent with aerial bombardment. It is important to note that not all structural damage may be evident via satellite imagery, as damage from shelling may render buildings unusable but still partially standing.</a:t>
            </a:r>
          </a:p>
          <a:p>
            <a:endParaRPr lang="en-US" dirty="0">
              <a:solidFill>
                <a:schemeClr val="bg1"/>
              </a:solidFill>
              <a:latin typeface="Proxima Nova" panose="02000506030000020004" pitchFamily="2" charset="0"/>
            </a:endParaRPr>
          </a:p>
        </p:txBody>
      </p:sp>
    </p:spTree>
    <p:extLst>
      <p:ext uri="{BB962C8B-B14F-4D97-AF65-F5344CB8AC3E}">
        <p14:creationId xmlns:p14="http://schemas.microsoft.com/office/powerpoint/2010/main" val="171067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52311-64C4-A041-97C3-9F8EA8087D0C}"/>
              </a:ext>
            </a:extLst>
          </p:cNvPr>
          <p:cNvSpPr>
            <a:spLocks noGrp="1"/>
          </p:cNvSpPr>
          <p:nvPr>
            <p:ph type="title"/>
          </p:nvPr>
        </p:nvSpPr>
        <p:spPr/>
        <p:txBody>
          <a:bodyPr/>
          <a:lstStyle/>
          <a:p>
            <a:r>
              <a:rPr lang="en-US" dirty="0">
                <a:latin typeface="Proxima Nova" panose="02000506030000020004" pitchFamily="2" charset="0"/>
              </a:rPr>
              <a:t>Acknowledgments</a:t>
            </a:r>
          </a:p>
        </p:txBody>
      </p:sp>
      <p:sp>
        <p:nvSpPr>
          <p:cNvPr id="3" name="Content Placeholder 2">
            <a:extLst>
              <a:ext uri="{FF2B5EF4-FFF2-40B4-BE49-F238E27FC236}">
                <a16:creationId xmlns:a16="http://schemas.microsoft.com/office/drawing/2014/main" id="{EBC91356-6704-B249-BF18-AE551DA80C8A}"/>
              </a:ext>
            </a:extLst>
          </p:cNvPr>
          <p:cNvSpPr>
            <a:spLocks noGrp="1"/>
          </p:cNvSpPr>
          <p:nvPr>
            <p:ph idx="1"/>
          </p:nvPr>
        </p:nvSpPr>
        <p:spPr/>
        <p:txBody>
          <a:bodyPr>
            <a:normAutofit/>
          </a:bodyPr>
          <a:lstStyle/>
          <a:p>
            <a:pPr marL="0" indent="0">
              <a:buNone/>
            </a:pPr>
            <a:r>
              <a:rPr lang="en-US" sz="2400" dirty="0">
                <a:latin typeface="Proxima Nova" panose="02000506030000020004" pitchFamily="2" charset="0"/>
              </a:rPr>
              <a:t>The Signal Program at Harvard Humanitarian Initiative thanks the teams at Save the Children and World Vision, particularly Joelle </a:t>
            </a:r>
            <a:r>
              <a:rPr lang="en-US" sz="2400" dirty="0" err="1">
                <a:latin typeface="Proxima Nova" panose="02000506030000020004" pitchFamily="2" charset="0"/>
              </a:rPr>
              <a:t>Bassoul</a:t>
            </a:r>
            <a:r>
              <a:rPr lang="en-US" sz="2400" dirty="0">
                <a:latin typeface="Proxima Nova" panose="02000506030000020004" pitchFamily="2" charset="0"/>
              </a:rPr>
              <a:t> and Caroline Anning, for their leadership, expertise and the insight that led to this report. </a:t>
            </a:r>
          </a:p>
          <a:p>
            <a:pPr marL="0" indent="0">
              <a:buNone/>
            </a:pPr>
            <a:endParaRPr lang="en-US" sz="2400" dirty="0">
              <a:latin typeface="Proxima Nova" panose="02000506030000020004" pitchFamily="2" charset="0"/>
            </a:endParaRPr>
          </a:p>
          <a:p>
            <a:pPr marL="0" indent="0">
              <a:buNone/>
            </a:pPr>
            <a:r>
              <a:rPr lang="en-US" sz="2400" dirty="0">
                <a:latin typeface="Proxima Nova" panose="02000506030000020004" pitchFamily="2" charset="0"/>
              </a:rPr>
              <a:t>This report was produced independently by the Signal Program on Human Security and Technology at Harvard Humanitarian Initiative. It is released under a Creative Commons Attribution-</a:t>
            </a:r>
            <a:r>
              <a:rPr lang="en-US" sz="2400" dirty="0" err="1">
                <a:latin typeface="Proxima Nova" panose="02000506030000020004" pitchFamily="2" charset="0"/>
              </a:rPr>
              <a:t>NonCommercial</a:t>
            </a:r>
            <a:r>
              <a:rPr lang="en-US" sz="2400" dirty="0">
                <a:latin typeface="Proxima Nova" panose="02000506030000020004" pitchFamily="2" charset="0"/>
              </a:rPr>
              <a:t>-</a:t>
            </a:r>
            <a:r>
              <a:rPr lang="en-US" sz="2400" dirty="0" err="1">
                <a:latin typeface="Proxima Nova" panose="02000506030000020004" pitchFamily="2" charset="0"/>
              </a:rPr>
              <a:t>ShareAlike</a:t>
            </a:r>
            <a:r>
              <a:rPr lang="en-US" sz="2400" dirty="0">
                <a:latin typeface="Proxima Nova" panose="02000506030000020004" pitchFamily="2" charset="0"/>
              </a:rPr>
              <a:t> 4.0 International license.</a:t>
            </a:r>
          </a:p>
          <a:p>
            <a:pPr marL="0" indent="0">
              <a:buNone/>
            </a:pPr>
            <a:endParaRPr lang="en-US" sz="2400" dirty="0">
              <a:latin typeface="Proxima Nova" panose="02000506030000020004" pitchFamily="2" charset="0"/>
            </a:endParaRPr>
          </a:p>
          <a:p>
            <a:pPr marL="0" indent="0">
              <a:buNone/>
            </a:pPr>
            <a:r>
              <a:rPr lang="en-US" sz="2400" dirty="0">
                <a:latin typeface="Proxima Nova" panose="02000506030000020004" pitchFamily="2" charset="0"/>
              </a:rPr>
              <a:t>Media inquiries | </a:t>
            </a:r>
            <a:r>
              <a:rPr lang="en-US" sz="2400" dirty="0">
                <a:latin typeface="Proxima Nova" panose="02000506030000020004" pitchFamily="2" charset="0"/>
                <a:hlinkClick r:id="rId2"/>
              </a:rPr>
              <a:t>chowarth@hsph.Harvard.edu</a:t>
            </a:r>
            <a:r>
              <a:rPr lang="en-US" sz="2400" dirty="0">
                <a:latin typeface="Proxima Nova" panose="02000506030000020004" pitchFamily="2" charset="0"/>
              </a:rPr>
              <a:t>, +1 (617) 384-5640</a:t>
            </a:r>
          </a:p>
        </p:txBody>
      </p:sp>
    </p:spTree>
    <p:extLst>
      <p:ext uri="{BB962C8B-B14F-4D97-AF65-F5344CB8AC3E}">
        <p14:creationId xmlns:p14="http://schemas.microsoft.com/office/powerpoint/2010/main" val="361632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C10DB-8808-344C-829D-39C974E31CE5}"/>
              </a:ext>
            </a:extLst>
          </p:cNvPr>
          <p:cNvSpPr>
            <a:spLocks noGrp="1"/>
          </p:cNvSpPr>
          <p:nvPr>
            <p:ph type="title"/>
          </p:nvPr>
        </p:nvSpPr>
        <p:spPr/>
        <p:txBody>
          <a:bodyPr/>
          <a:lstStyle/>
          <a:p>
            <a:r>
              <a:rPr lang="en-US">
                <a:latin typeface="Proxima Nova" panose="02000506030000020004" pitchFamily="2" charset="0"/>
              </a:rPr>
              <a:t>Displacement</a:t>
            </a:r>
          </a:p>
        </p:txBody>
      </p:sp>
      <p:sp>
        <p:nvSpPr>
          <p:cNvPr id="3" name="Content Placeholder 2">
            <a:extLst>
              <a:ext uri="{FF2B5EF4-FFF2-40B4-BE49-F238E27FC236}">
                <a16:creationId xmlns:a16="http://schemas.microsoft.com/office/drawing/2014/main" id="{A7F84109-917D-444A-B9A5-0D18AFB4EE12}"/>
              </a:ext>
            </a:extLst>
          </p:cNvPr>
          <p:cNvSpPr>
            <a:spLocks noGrp="1"/>
          </p:cNvSpPr>
          <p:nvPr>
            <p:ph idx="1"/>
          </p:nvPr>
        </p:nvSpPr>
        <p:spPr>
          <a:xfrm>
            <a:off x="838200" y="1465729"/>
            <a:ext cx="10515600" cy="4711234"/>
          </a:xfrm>
        </p:spPr>
        <p:txBody>
          <a:bodyPr>
            <a:noAutofit/>
          </a:bodyPr>
          <a:lstStyle/>
          <a:p>
            <a:pPr marL="0" indent="0">
              <a:lnSpc>
                <a:spcPct val="150000"/>
              </a:lnSpc>
              <a:buNone/>
            </a:pPr>
            <a:r>
              <a:rPr lang="en-US" sz="2000" dirty="0"/>
              <a:t>The imagery captures changes visible in parts of two IDP camps across four dates between September 2017 and February 2020, which will be referred to as IDP Displacement Camp A and B. Analysts noted substantial changes at both locations, particularly pertaining to size, structure density, and physical feature characteristics. Structure density appears to grow acutely by 2019 compared to previous years. The clearly apparent increase in structure density is consistent with UN OCHA estimates that more than 948,000 Syrians have been displaced in northwest Syria since 1 December 2019, and that available shelters have been eclipsed by current need. Sixty percent of those displaced during that period were children; shelter is the most urgently identified need. The rapid rate of displacement instigated by the ongoing bombardment of populated civilian areas and infrastructure, including schools, compounds acute and overwhelming needs throughout this region.</a:t>
            </a:r>
            <a:br>
              <a:rPr lang="en-US" sz="2000" dirty="0"/>
            </a:br>
            <a:br>
              <a:rPr lang="en-US" sz="2000" dirty="0"/>
            </a:br>
            <a:endParaRPr lang="en-US" sz="2000" dirty="0"/>
          </a:p>
        </p:txBody>
      </p:sp>
    </p:spTree>
    <p:extLst>
      <p:ext uri="{BB962C8B-B14F-4D97-AF65-F5344CB8AC3E}">
        <p14:creationId xmlns:p14="http://schemas.microsoft.com/office/powerpoint/2010/main" val="4272953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C10DB-8808-344C-829D-39C974E31CE5}"/>
              </a:ext>
            </a:extLst>
          </p:cNvPr>
          <p:cNvSpPr>
            <a:spLocks noGrp="1"/>
          </p:cNvSpPr>
          <p:nvPr>
            <p:ph type="title"/>
          </p:nvPr>
        </p:nvSpPr>
        <p:spPr>
          <a:xfrm>
            <a:off x="838200" y="2675731"/>
            <a:ext cx="10515600" cy="1325563"/>
          </a:xfrm>
        </p:spPr>
        <p:txBody>
          <a:bodyPr/>
          <a:lstStyle/>
          <a:p>
            <a:r>
              <a:rPr lang="en-US">
                <a:latin typeface="Proxima Nova" panose="02000506030000020004" pitchFamily="2" charset="0"/>
              </a:rPr>
              <a:t>Displacement Camp A, Idlib Governorate</a:t>
            </a:r>
          </a:p>
        </p:txBody>
      </p:sp>
    </p:spTree>
    <p:extLst>
      <p:ext uri="{BB962C8B-B14F-4D97-AF65-F5344CB8AC3E}">
        <p14:creationId xmlns:p14="http://schemas.microsoft.com/office/powerpoint/2010/main" val="3957575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5" name="Picture 4" descr="A picture containing building, brick, computer&#10;&#10;Description automatically generated">
            <a:extLst>
              <a:ext uri="{FF2B5EF4-FFF2-40B4-BE49-F238E27FC236}">
                <a16:creationId xmlns:a16="http://schemas.microsoft.com/office/drawing/2014/main" id="{6DA813B5-4C2C-8E41-9C06-E509728063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9701" y="0"/>
            <a:ext cx="7522299" cy="685800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1B42C404-26BF-D64A-A4CC-1457B8CE79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6589" y="6369753"/>
            <a:ext cx="1039906" cy="370136"/>
          </a:xfrm>
          <a:prstGeom prst="rect">
            <a:avLst/>
          </a:prstGeom>
        </p:spPr>
      </p:pic>
      <p:sp>
        <p:nvSpPr>
          <p:cNvPr id="2" name="TextBox 1">
            <a:extLst>
              <a:ext uri="{FF2B5EF4-FFF2-40B4-BE49-F238E27FC236}">
                <a16:creationId xmlns:a16="http://schemas.microsoft.com/office/drawing/2014/main" id="{C7154423-5CAD-7645-BE51-1E26D428864C}"/>
              </a:ext>
            </a:extLst>
          </p:cNvPr>
          <p:cNvSpPr txBox="1"/>
          <p:nvPr/>
        </p:nvSpPr>
        <p:spPr>
          <a:xfrm>
            <a:off x="389965" y="430306"/>
            <a:ext cx="3872753" cy="5909310"/>
          </a:xfrm>
          <a:prstGeom prst="rect">
            <a:avLst/>
          </a:prstGeom>
          <a:noFill/>
        </p:spPr>
        <p:txBody>
          <a:bodyPr wrap="square" rtlCol="0">
            <a:spAutoFit/>
          </a:bodyPr>
          <a:lstStyle/>
          <a:p>
            <a:r>
              <a:rPr lang="en-US"/>
              <a:t>In September 2017, the IDP camp established to date was primarily concentrated in the NW of the image and was in close proximity to agricultural fields to the east. The structures appear heterogeneous in size, coloring, and material. Large parts of the camp appear to be formalized and organized, and there are road connections visible in close proximity to the densely settled areas. </a:t>
            </a:r>
          </a:p>
          <a:p>
            <a:endParaRPr lang="en-US"/>
          </a:p>
          <a:p>
            <a:r>
              <a:rPr lang="en-US"/>
              <a:t>Around the edges of the camp, particularly in the SW, there is a concentration of unorganized, smaller, informal structures. This cluster of structures is consistent with a self-settled and spontaneous camp. Singular informal structures are also visible in the agricultural fields around the camp.</a:t>
            </a:r>
          </a:p>
        </p:txBody>
      </p:sp>
      <p:cxnSp>
        <p:nvCxnSpPr>
          <p:cNvPr id="11" name="Straight Arrow Connector 10">
            <a:extLst>
              <a:ext uri="{FF2B5EF4-FFF2-40B4-BE49-F238E27FC236}">
                <a16:creationId xmlns:a16="http://schemas.microsoft.com/office/drawing/2014/main" id="{6C6D2D6C-7BB2-0C46-A652-439A4C8B442A}"/>
              </a:ext>
            </a:extLst>
          </p:cNvPr>
          <p:cNvCxnSpPr/>
          <p:nvPr/>
        </p:nvCxnSpPr>
        <p:spPr>
          <a:xfrm flipH="1" flipV="1">
            <a:off x="6197600" y="4229100"/>
            <a:ext cx="482600" cy="43180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9DE1FA9-9EA2-2343-8C25-6615E95D43A1}"/>
              </a:ext>
            </a:extLst>
          </p:cNvPr>
          <p:cNvSpPr txBox="1"/>
          <p:nvPr/>
        </p:nvSpPr>
        <p:spPr>
          <a:xfrm>
            <a:off x="6680200" y="4660900"/>
            <a:ext cx="1625600" cy="276999"/>
          </a:xfrm>
          <a:prstGeom prst="rect">
            <a:avLst/>
          </a:prstGeom>
          <a:noFill/>
        </p:spPr>
        <p:txBody>
          <a:bodyPr wrap="square" rtlCol="0">
            <a:spAutoFit/>
          </a:bodyPr>
          <a:lstStyle/>
          <a:p>
            <a:r>
              <a:rPr lang="en-US" sz="1200">
                <a:solidFill>
                  <a:schemeClr val="bg1"/>
                </a:solidFill>
                <a:latin typeface="Proxima Nova" panose="02000506030000020004" pitchFamily="2" charset="0"/>
              </a:rPr>
              <a:t>Informal structures</a:t>
            </a:r>
          </a:p>
        </p:txBody>
      </p:sp>
    </p:spTree>
    <p:extLst>
      <p:ext uri="{BB962C8B-B14F-4D97-AF65-F5344CB8AC3E}">
        <p14:creationId xmlns:p14="http://schemas.microsoft.com/office/powerpoint/2010/main" val="368753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descr="A picture containing building, brick, sitting&#10;&#10;Description automatically generated">
            <a:extLst>
              <a:ext uri="{FF2B5EF4-FFF2-40B4-BE49-F238E27FC236}">
                <a16:creationId xmlns:a16="http://schemas.microsoft.com/office/drawing/2014/main" id="{619D7755-AB60-5A4D-99C3-99F28BFCA8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3720" y="0"/>
            <a:ext cx="751828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31675B45-2AB8-E146-809E-02AECD21A1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6589" y="6369754"/>
            <a:ext cx="1039906" cy="370136"/>
          </a:xfrm>
          <a:prstGeom prst="rect">
            <a:avLst/>
          </a:prstGeom>
        </p:spPr>
      </p:pic>
      <p:sp>
        <p:nvSpPr>
          <p:cNvPr id="5" name="TextBox 4">
            <a:extLst>
              <a:ext uri="{FF2B5EF4-FFF2-40B4-BE49-F238E27FC236}">
                <a16:creationId xmlns:a16="http://schemas.microsoft.com/office/drawing/2014/main" id="{3A2B2DA2-1511-E543-BD17-BFE0971A403A}"/>
              </a:ext>
            </a:extLst>
          </p:cNvPr>
          <p:cNvSpPr txBox="1"/>
          <p:nvPr/>
        </p:nvSpPr>
        <p:spPr>
          <a:xfrm>
            <a:off x="389965" y="430306"/>
            <a:ext cx="3872753" cy="5909310"/>
          </a:xfrm>
          <a:prstGeom prst="rect">
            <a:avLst/>
          </a:prstGeom>
          <a:noFill/>
        </p:spPr>
        <p:txBody>
          <a:bodyPr wrap="square" rtlCol="0">
            <a:spAutoFit/>
          </a:bodyPr>
          <a:lstStyle/>
          <a:p>
            <a:pPr fontAlgn="base"/>
            <a:r>
              <a:rPr lang="en-US"/>
              <a:t>In September 2018, additional self-settled populations lined the edges of the established camp in large numbers. These newly added structures resemble the informal structures previously seen bordering the southern parts of the camp in September 2017. The added temporary structures between 2017 and 2018 appear smaller compared to the older, more well-established parts of the camp. There are no established road networks, and there is little apparent organization of visible structures; this may be consistent with recent arrivals.</a:t>
            </a:r>
          </a:p>
          <a:p>
            <a:pPr fontAlgn="base"/>
            <a:endParaRPr lang="en-US"/>
          </a:p>
          <a:p>
            <a:pPr fontAlgn="base"/>
            <a:r>
              <a:rPr lang="en-US"/>
              <a:t>The road networks visible in both September 2017 and 2018 are increasingly bordered by development in 2018. </a:t>
            </a:r>
          </a:p>
          <a:p>
            <a:endParaRPr lang="en-US"/>
          </a:p>
        </p:txBody>
      </p:sp>
      <p:cxnSp>
        <p:nvCxnSpPr>
          <p:cNvPr id="6" name="Straight Arrow Connector 5">
            <a:extLst>
              <a:ext uri="{FF2B5EF4-FFF2-40B4-BE49-F238E27FC236}">
                <a16:creationId xmlns:a16="http://schemas.microsoft.com/office/drawing/2014/main" id="{0432E93F-43F5-B546-A36D-A1F651B6717F}"/>
              </a:ext>
            </a:extLst>
          </p:cNvPr>
          <p:cNvCxnSpPr/>
          <p:nvPr/>
        </p:nvCxnSpPr>
        <p:spPr>
          <a:xfrm flipV="1">
            <a:off x="7874000" y="4140200"/>
            <a:ext cx="0" cy="40640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E0AA2A8-001F-EC40-9703-48B97BBDA774}"/>
              </a:ext>
            </a:extLst>
          </p:cNvPr>
          <p:cNvCxnSpPr/>
          <p:nvPr/>
        </p:nvCxnSpPr>
        <p:spPr>
          <a:xfrm flipV="1">
            <a:off x="10248900" y="4038600"/>
            <a:ext cx="0" cy="40640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6FC1492-CE1C-D341-99E6-C7367FA96F88}"/>
              </a:ext>
            </a:extLst>
          </p:cNvPr>
          <p:cNvCxnSpPr/>
          <p:nvPr/>
        </p:nvCxnSpPr>
        <p:spPr>
          <a:xfrm flipV="1">
            <a:off x="8966200" y="1585267"/>
            <a:ext cx="0" cy="40640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C6F300C-CF7F-D248-A210-10A911AFC42D}"/>
              </a:ext>
            </a:extLst>
          </p:cNvPr>
          <p:cNvCxnSpPr>
            <a:cxnSpLocks/>
          </p:cNvCxnSpPr>
          <p:nvPr/>
        </p:nvCxnSpPr>
        <p:spPr>
          <a:xfrm flipH="1">
            <a:off x="6578600" y="4800600"/>
            <a:ext cx="399716"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5D1C12E-CC04-554C-90F4-1A9C0EB46FFF}"/>
              </a:ext>
            </a:extLst>
          </p:cNvPr>
          <p:cNvCxnSpPr>
            <a:cxnSpLocks/>
          </p:cNvCxnSpPr>
          <p:nvPr/>
        </p:nvCxnSpPr>
        <p:spPr>
          <a:xfrm flipH="1">
            <a:off x="7861300" y="2222500"/>
            <a:ext cx="469900"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3A3A907-C195-E44D-8257-35F4CECE0E5B}"/>
              </a:ext>
            </a:extLst>
          </p:cNvPr>
          <p:cNvSpPr txBox="1"/>
          <p:nvPr/>
        </p:nvSpPr>
        <p:spPr>
          <a:xfrm>
            <a:off x="8331200" y="1991667"/>
            <a:ext cx="1104900" cy="461665"/>
          </a:xfrm>
          <a:prstGeom prst="rect">
            <a:avLst/>
          </a:prstGeom>
          <a:noFill/>
        </p:spPr>
        <p:txBody>
          <a:bodyPr wrap="square" rtlCol="0">
            <a:spAutoFit/>
          </a:bodyPr>
          <a:lstStyle/>
          <a:p>
            <a:r>
              <a:rPr lang="en-US" sz="1200">
                <a:solidFill>
                  <a:schemeClr val="bg1"/>
                </a:solidFill>
                <a:latin typeface="Proxima Nova" panose="02000506030000020004" pitchFamily="2" charset="0"/>
              </a:rPr>
              <a:t>Additional</a:t>
            </a:r>
            <a:br>
              <a:rPr lang="en-US" sz="1200">
                <a:solidFill>
                  <a:schemeClr val="bg1"/>
                </a:solidFill>
                <a:latin typeface="Proxima Nova" panose="02000506030000020004" pitchFamily="2" charset="0"/>
              </a:rPr>
            </a:br>
            <a:r>
              <a:rPr lang="en-US" sz="1200">
                <a:solidFill>
                  <a:schemeClr val="bg1"/>
                </a:solidFill>
                <a:latin typeface="Proxima Nova" panose="02000506030000020004" pitchFamily="2" charset="0"/>
              </a:rPr>
              <a:t>Settlement</a:t>
            </a:r>
          </a:p>
        </p:txBody>
      </p:sp>
      <p:sp>
        <p:nvSpPr>
          <p:cNvPr id="14" name="TextBox 13">
            <a:extLst>
              <a:ext uri="{FF2B5EF4-FFF2-40B4-BE49-F238E27FC236}">
                <a16:creationId xmlns:a16="http://schemas.microsoft.com/office/drawing/2014/main" id="{063525D7-6B2F-704D-9662-E44E0927209A}"/>
              </a:ext>
            </a:extLst>
          </p:cNvPr>
          <p:cNvSpPr txBox="1"/>
          <p:nvPr/>
        </p:nvSpPr>
        <p:spPr>
          <a:xfrm>
            <a:off x="7137400" y="4658667"/>
            <a:ext cx="1104900" cy="461665"/>
          </a:xfrm>
          <a:prstGeom prst="rect">
            <a:avLst/>
          </a:prstGeom>
          <a:noFill/>
        </p:spPr>
        <p:txBody>
          <a:bodyPr wrap="square" rtlCol="0">
            <a:spAutoFit/>
          </a:bodyPr>
          <a:lstStyle/>
          <a:p>
            <a:r>
              <a:rPr lang="en-US" sz="1200">
                <a:solidFill>
                  <a:schemeClr val="bg1"/>
                </a:solidFill>
                <a:latin typeface="Proxima Nova" panose="02000506030000020004" pitchFamily="2" charset="0"/>
              </a:rPr>
              <a:t>Additional</a:t>
            </a:r>
            <a:br>
              <a:rPr lang="en-US" sz="1200">
                <a:solidFill>
                  <a:schemeClr val="bg1"/>
                </a:solidFill>
                <a:latin typeface="Proxima Nova" panose="02000506030000020004" pitchFamily="2" charset="0"/>
              </a:rPr>
            </a:br>
            <a:r>
              <a:rPr lang="en-US" sz="1200">
                <a:solidFill>
                  <a:schemeClr val="bg1"/>
                </a:solidFill>
                <a:latin typeface="Proxima Nova" panose="02000506030000020004" pitchFamily="2" charset="0"/>
              </a:rPr>
              <a:t>Settlement</a:t>
            </a:r>
          </a:p>
        </p:txBody>
      </p:sp>
    </p:spTree>
    <p:extLst>
      <p:ext uri="{BB962C8B-B14F-4D97-AF65-F5344CB8AC3E}">
        <p14:creationId xmlns:p14="http://schemas.microsoft.com/office/powerpoint/2010/main" val="286391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3" name="Picture 2" descr="A circuit board&#10;&#10;Description automatically generated">
            <a:extLst>
              <a:ext uri="{FF2B5EF4-FFF2-40B4-BE49-F238E27FC236}">
                <a16:creationId xmlns:a16="http://schemas.microsoft.com/office/drawing/2014/main" id="{13B270E5-B018-134E-8171-47E49C0A55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0460" y="0"/>
            <a:ext cx="7511540" cy="685800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49B86926-074B-5543-A5E7-B8C5EEB88D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6589" y="6369753"/>
            <a:ext cx="1039906" cy="370136"/>
          </a:xfrm>
          <a:prstGeom prst="rect">
            <a:avLst/>
          </a:prstGeom>
        </p:spPr>
      </p:pic>
      <p:sp>
        <p:nvSpPr>
          <p:cNvPr id="5" name="TextBox 4">
            <a:extLst>
              <a:ext uri="{FF2B5EF4-FFF2-40B4-BE49-F238E27FC236}">
                <a16:creationId xmlns:a16="http://schemas.microsoft.com/office/drawing/2014/main" id="{3D70FD86-AB99-8843-A204-A6B9DB831E62}"/>
              </a:ext>
            </a:extLst>
          </p:cNvPr>
          <p:cNvSpPr txBox="1"/>
          <p:nvPr/>
        </p:nvSpPr>
        <p:spPr>
          <a:xfrm>
            <a:off x="389965" y="430306"/>
            <a:ext cx="3872753" cy="3416320"/>
          </a:xfrm>
          <a:prstGeom prst="rect">
            <a:avLst/>
          </a:prstGeom>
          <a:noFill/>
        </p:spPr>
        <p:txBody>
          <a:bodyPr wrap="square" rtlCol="0">
            <a:spAutoFit/>
          </a:bodyPr>
          <a:lstStyle/>
          <a:p>
            <a:pPr fontAlgn="base"/>
            <a:r>
              <a:rPr lang="en-US" dirty="0"/>
              <a:t>Between 2018 and 2019, the same areas that expanded with informal settlement the prior year became more formalized. The temporary structures visible in 2018 appear to have been replaced by larger, more permanent structures with sturdy roofing by 2019. The expansion continues to take over former agricultural fields; the removal of orchard trees may indicate further planned expansion. </a:t>
            </a:r>
          </a:p>
          <a:p>
            <a:pPr fontAlgn="base"/>
            <a:endParaRPr lang="en-US" dirty="0"/>
          </a:p>
        </p:txBody>
      </p:sp>
      <p:cxnSp>
        <p:nvCxnSpPr>
          <p:cNvPr id="7" name="Straight Arrow Connector 6">
            <a:extLst>
              <a:ext uri="{FF2B5EF4-FFF2-40B4-BE49-F238E27FC236}">
                <a16:creationId xmlns:a16="http://schemas.microsoft.com/office/drawing/2014/main" id="{7F8846E2-F585-8743-9D38-C296BCB9D453}"/>
              </a:ext>
            </a:extLst>
          </p:cNvPr>
          <p:cNvCxnSpPr>
            <a:cxnSpLocks/>
          </p:cNvCxnSpPr>
          <p:nvPr/>
        </p:nvCxnSpPr>
        <p:spPr>
          <a:xfrm>
            <a:off x="10325100" y="4851400"/>
            <a:ext cx="533400"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CFBAA87-7A50-F941-81E3-3B4132E1FEEF}"/>
              </a:ext>
            </a:extLst>
          </p:cNvPr>
          <p:cNvCxnSpPr>
            <a:cxnSpLocks/>
          </p:cNvCxnSpPr>
          <p:nvPr/>
        </p:nvCxnSpPr>
        <p:spPr>
          <a:xfrm flipH="1">
            <a:off x="10505889" y="901700"/>
            <a:ext cx="520700"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E31CB27-15BF-784D-8DE2-B9093D44F682}"/>
              </a:ext>
            </a:extLst>
          </p:cNvPr>
          <p:cNvCxnSpPr>
            <a:cxnSpLocks/>
          </p:cNvCxnSpPr>
          <p:nvPr/>
        </p:nvCxnSpPr>
        <p:spPr>
          <a:xfrm flipH="1" flipV="1">
            <a:off x="6532792" y="5126335"/>
            <a:ext cx="393700" cy="17780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5B3E96E-D1D0-CD46-8466-7CFB865E5178}"/>
              </a:ext>
            </a:extLst>
          </p:cNvPr>
          <p:cNvCxnSpPr>
            <a:cxnSpLocks/>
          </p:cNvCxnSpPr>
          <p:nvPr/>
        </p:nvCxnSpPr>
        <p:spPr>
          <a:xfrm flipH="1">
            <a:off x="7696200" y="2667000"/>
            <a:ext cx="469900"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B484E35-A53B-A94C-B829-23B5CCD42188}"/>
              </a:ext>
            </a:extLst>
          </p:cNvPr>
          <p:cNvSpPr txBox="1"/>
          <p:nvPr/>
        </p:nvSpPr>
        <p:spPr>
          <a:xfrm>
            <a:off x="8166100" y="2436167"/>
            <a:ext cx="1104900" cy="461665"/>
          </a:xfrm>
          <a:prstGeom prst="rect">
            <a:avLst/>
          </a:prstGeom>
          <a:noFill/>
        </p:spPr>
        <p:txBody>
          <a:bodyPr wrap="square" rtlCol="0">
            <a:spAutoFit/>
          </a:bodyPr>
          <a:lstStyle/>
          <a:p>
            <a:r>
              <a:rPr lang="en-US" sz="1200">
                <a:solidFill>
                  <a:schemeClr val="bg1"/>
                </a:solidFill>
                <a:latin typeface="Proxima Nova" panose="02000506030000020004" pitchFamily="2" charset="0"/>
              </a:rPr>
              <a:t>Settlement</a:t>
            </a:r>
            <a:br>
              <a:rPr lang="en-US" sz="1200">
                <a:solidFill>
                  <a:schemeClr val="bg1"/>
                </a:solidFill>
                <a:latin typeface="Proxima Nova" panose="02000506030000020004" pitchFamily="2" charset="0"/>
              </a:rPr>
            </a:br>
            <a:r>
              <a:rPr lang="en-US" sz="1200">
                <a:solidFill>
                  <a:schemeClr val="bg1"/>
                </a:solidFill>
                <a:latin typeface="Proxima Nova" panose="02000506030000020004" pitchFamily="2" charset="0"/>
              </a:rPr>
              <a:t>Formalization</a:t>
            </a:r>
          </a:p>
        </p:txBody>
      </p:sp>
      <p:sp>
        <p:nvSpPr>
          <p:cNvPr id="13" name="TextBox 12">
            <a:extLst>
              <a:ext uri="{FF2B5EF4-FFF2-40B4-BE49-F238E27FC236}">
                <a16:creationId xmlns:a16="http://schemas.microsoft.com/office/drawing/2014/main" id="{31D767E3-4159-DD4E-802B-EE39C0C99A78}"/>
              </a:ext>
            </a:extLst>
          </p:cNvPr>
          <p:cNvSpPr txBox="1"/>
          <p:nvPr/>
        </p:nvSpPr>
        <p:spPr>
          <a:xfrm>
            <a:off x="6926492" y="5215235"/>
            <a:ext cx="1104900" cy="276999"/>
          </a:xfrm>
          <a:prstGeom prst="rect">
            <a:avLst/>
          </a:prstGeom>
          <a:noFill/>
        </p:spPr>
        <p:txBody>
          <a:bodyPr wrap="square" rtlCol="0">
            <a:spAutoFit/>
          </a:bodyPr>
          <a:lstStyle/>
          <a:p>
            <a:r>
              <a:rPr lang="en-US" sz="1200">
                <a:solidFill>
                  <a:schemeClr val="bg1"/>
                </a:solidFill>
                <a:latin typeface="Proxima Nova" panose="02000506030000020004" pitchFamily="2" charset="0"/>
              </a:rPr>
              <a:t>Expansion</a:t>
            </a:r>
          </a:p>
        </p:txBody>
      </p:sp>
      <p:sp>
        <p:nvSpPr>
          <p:cNvPr id="14" name="TextBox 13">
            <a:extLst>
              <a:ext uri="{FF2B5EF4-FFF2-40B4-BE49-F238E27FC236}">
                <a16:creationId xmlns:a16="http://schemas.microsoft.com/office/drawing/2014/main" id="{863C5093-1D3B-2346-8043-C95ACA9B523A}"/>
              </a:ext>
            </a:extLst>
          </p:cNvPr>
          <p:cNvSpPr txBox="1"/>
          <p:nvPr/>
        </p:nvSpPr>
        <p:spPr>
          <a:xfrm>
            <a:off x="11025095" y="670867"/>
            <a:ext cx="1104900" cy="461665"/>
          </a:xfrm>
          <a:prstGeom prst="rect">
            <a:avLst/>
          </a:prstGeom>
          <a:noFill/>
        </p:spPr>
        <p:txBody>
          <a:bodyPr wrap="square" rtlCol="0">
            <a:spAutoFit/>
          </a:bodyPr>
          <a:lstStyle/>
          <a:p>
            <a:r>
              <a:rPr lang="en-US" sz="1200">
                <a:solidFill>
                  <a:schemeClr val="bg1"/>
                </a:solidFill>
                <a:latin typeface="Proxima Nova" panose="02000506030000020004" pitchFamily="2" charset="0"/>
              </a:rPr>
              <a:t>Agriculture</a:t>
            </a:r>
            <a:br>
              <a:rPr lang="en-US" sz="1200">
                <a:solidFill>
                  <a:schemeClr val="bg1"/>
                </a:solidFill>
                <a:latin typeface="Proxima Nova" panose="02000506030000020004" pitchFamily="2" charset="0"/>
              </a:rPr>
            </a:br>
            <a:r>
              <a:rPr lang="en-US" sz="1200">
                <a:solidFill>
                  <a:schemeClr val="bg1"/>
                </a:solidFill>
                <a:latin typeface="Proxima Nova" panose="02000506030000020004" pitchFamily="2" charset="0"/>
              </a:rPr>
              <a:t>Loss</a:t>
            </a:r>
          </a:p>
        </p:txBody>
      </p:sp>
      <p:sp>
        <p:nvSpPr>
          <p:cNvPr id="15" name="TextBox 14">
            <a:extLst>
              <a:ext uri="{FF2B5EF4-FFF2-40B4-BE49-F238E27FC236}">
                <a16:creationId xmlns:a16="http://schemas.microsoft.com/office/drawing/2014/main" id="{F9A0F2A3-9688-DA4E-B212-0D9D45304292}"/>
              </a:ext>
            </a:extLst>
          </p:cNvPr>
          <p:cNvSpPr txBox="1"/>
          <p:nvPr/>
        </p:nvSpPr>
        <p:spPr>
          <a:xfrm>
            <a:off x="9486900" y="4712900"/>
            <a:ext cx="1104900" cy="276999"/>
          </a:xfrm>
          <a:prstGeom prst="rect">
            <a:avLst/>
          </a:prstGeom>
          <a:noFill/>
        </p:spPr>
        <p:txBody>
          <a:bodyPr wrap="square" rtlCol="0">
            <a:spAutoFit/>
          </a:bodyPr>
          <a:lstStyle/>
          <a:p>
            <a:r>
              <a:rPr lang="en-US" sz="1200">
                <a:solidFill>
                  <a:schemeClr val="bg1"/>
                </a:solidFill>
                <a:latin typeface="Proxima Nova" panose="02000506030000020004" pitchFamily="2" charset="0"/>
              </a:rPr>
              <a:t>Expansion</a:t>
            </a:r>
          </a:p>
        </p:txBody>
      </p:sp>
    </p:spTree>
    <p:extLst>
      <p:ext uri="{BB962C8B-B14F-4D97-AF65-F5344CB8AC3E}">
        <p14:creationId xmlns:p14="http://schemas.microsoft.com/office/powerpoint/2010/main" val="275033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4178</Words>
  <Application>Microsoft Macintosh PowerPoint</Application>
  <PresentationFormat>Widescreen</PresentationFormat>
  <Paragraphs>423</Paragraphs>
  <Slides>44</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Calibri Light</vt:lpstr>
      <vt:lpstr>Merriweather</vt:lpstr>
      <vt:lpstr>Merriweather Light</vt:lpstr>
      <vt:lpstr>Proxima Nova</vt:lpstr>
      <vt:lpstr>Proxima Nova Semibold</vt:lpstr>
      <vt:lpstr>Office Theme</vt:lpstr>
      <vt:lpstr>Displacement &amp; Destruction: Analysis of Idlib, Syria  2017-2020</vt:lpstr>
      <vt:lpstr>Areas of Interest</vt:lpstr>
      <vt:lpstr>What Can (and Can’t) Be Seen</vt:lpstr>
      <vt:lpstr>Key Findings</vt:lpstr>
      <vt:lpstr>Displacement</vt:lpstr>
      <vt:lpstr>Displacement Camp A, Idlib Governorate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Structural Damage and Destruction</vt:lpstr>
      <vt:lpstr>PowerPoint Presentation</vt:lpstr>
      <vt:lpstr>PowerPoint Presentation</vt:lpstr>
      <vt:lpstr>PowerPoint Presentation</vt:lpstr>
      <vt:lpstr>Apparent Aerial Bombardment</vt:lpstr>
      <vt:lpstr>PowerPoint Presentation</vt:lpstr>
      <vt:lpstr>PowerPoint Presentation</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Displacement &amp; Destruction: Analysis of Idlib, Syria  2017-2020</dc:title>
  <dc:creator>Caitlin Howarth</dc:creator>
  <cp:lastModifiedBy>Caitlin Howarth</cp:lastModifiedBy>
  <cp:revision>23</cp:revision>
  <dcterms:created xsi:type="dcterms:W3CDTF">2020-02-28T20:11:51Z</dcterms:created>
  <dcterms:modified xsi:type="dcterms:W3CDTF">2020-03-02T14:28:15Z</dcterms:modified>
</cp:coreProperties>
</file>